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7" r:id="rId1"/>
  </p:sldMasterIdLst>
  <p:notesMasterIdLst>
    <p:notesMasterId r:id="rId105"/>
  </p:notesMasterIdLst>
  <p:handoutMasterIdLst>
    <p:handoutMasterId r:id="rId106"/>
  </p:handoutMasterIdLst>
  <p:sldIdLst>
    <p:sldId id="256" r:id="rId2"/>
    <p:sldId id="257" r:id="rId3"/>
    <p:sldId id="289" r:id="rId4"/>
    <p:sldId id="290" r:id="rId5"/>
    <p:sldId id="291" r:id="rId6"/>
    <p:sldId id="292" r:id="rId7"/>
    <p:sldId id="288" r:id="rId8"/>
    <p:sldId id="258" r:id="rId9"/>
    <p:sldId id="259" r:id="rId10"/>
    <p:sldId id="260" r:id="rId11"/>
    <p:sldId id="261" r:id="rId12"/>
    <p:sldId id="262" r:id="rId13"/>
    <p:sldId id="293" r:id="rId14"/>
    <p:sldId id="294" r:id="rId15"/>
    <p:sldId id="296" r:id="rId16"/>
    <p:sldId id="263" r:id="rId17"/>
    <p:sldId id="297" r:id="rId18"/>
    <p:sldId id="264" r:id="rId19"/>
    <p:sldId id="302" r:id="rId20"/>
    <p:sldId id="303" r:id="rId21"/>
    <p:sldId id="304" r:id="rId22"/>
    <p:sldId id="305" r:id="rId23"/>
    <p:sldId id="266" r:id="rId24"/>
    <p:sldId id="267" r:id="rId25"/>
    <p:sldId id="298" r:id="rId26"/>
    <p:sldId id="306" r:id="rId27"/>
    <p:sldId id="307" r:id="rId28"/>
    <p:sldId id="268" r:id="rId29"/>
    <p:sldId id="269" r:id="rId30"/>
    <p:sldId id="270" r:id="rId31"/>
    <p:sldId id="271" r:id="rId32"/>
    <p:sldId id="272" r:id="rId33"/>
    <p:sldId id="273" r:id="rId34"/>
    <p:sldId id="308" r:id="rId35"/>
    <p:sldId id="309" r:id="rId36"/>
    <p:sldId id="310" r:id="rId37"/>
    <p:sldId id="311" r:id="rId38"/>
    <p:sldId id="274" r:id="rId39"/>
    <p:sldId id="299" r:id="rId40"/>
    <p:sldId id="276" r:id="rId41"/>
    <p:sldId id="300" r:id="rId42"/>
    <p:sldId id="277" r:id="rId43"/>
    <p:sldId id="301" r:id="rId44"/>
    <p:sldId id="280" r:id="rId45"/>
    <p:sldId id="278" r:id="rId46"/>
    <p:sldId id="279" r:id="rId47"/>
    <p:sldId id="281" r:id="rId48"/>
    <p:sldId id="312" r:id="rId49"/>
    <p:sldId id="282" r:id="rId50"/>
    <p:sldId id="283" r:id="rId51"/>
    <p:sldId id="342" r:id="rId52"/>
    <p:sldId id="338" r:id="rId53"/>
    <p:sldId id="339" r:id="rId54"/>
    <p:sldId id="340" r:id="rId55"/>
    <p:sldId id="341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9" r:id="rId72"/>
    <p:sldId id="328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284" r:id="rId82"/>
    <p:sldId id="344" r:id="rId83"/>
    <p:sldId id="356" r:id="rId84"/>
    <p:sldId id="343" r:id="rId85"/>
    <p:sldId id="345" r:id="rId86"/>
    <p:sldId id="357" r:id="rId87"/>
    <p:sldId id="352" r:id="rId88"/>
    <p:sldId id="358" r:id="rId89"/>
    <p:sldId id="353" r:id="rId90"/>
    <p:sldId id="361" r:id="rId91"/>
    <p:sldId id="360" r:id="rId92"/>
    <p:sldId id="354" r:id="rId93"/>
    <p:sldId id="362" r:id="rId94"/>
    <p:sldId id="355" r:id="rId95"/>
    <p:sldId id="363" r:id="rId96"/>
    <p:sldId id="286" r:id="rId97"/>
    <p:sldId id="364" r:id="rId98"/>
    <p:sldId id="365" r:id="rId99"/>
    <p:sldId id="368" r:id="rId100"/>
    <p:sldId id="367" r:id="rId101"/>
    <p:sldId id="369" r:id="rId102"/>
    <p:sldId id="370" r:id="rId103"/>
    <p:sldId id="371" r:id="rId104"/>
  </p:sldIdLst>
  <p:sldSz cx="9144000" cy="6858000" type="screen4x3"/>
  <p:notesSz cx="6735763" cy="9869488"/>
  <p:embeddedFontLst>
    <p:embeddedFont>
      <p:font typeface="华文中宋" pitchFamily="2" charset="-122"/>
      <p:regular r:id="rId107"/>
    </p:embeddedFont>
    <p:embeddedFont>
      <p:font typeface="ＭＳ Ｐゴシック" pitchFamily="34" charset="-128"/>
      <p:regular r:id="rId108"/>
    </p:embeddedFont>
    <p:embeddedFont>
      <p:font typeface="Calibri" pitchFamily="34" charset="0"/>
      <p:regular r:id="rId109"/>
      <p:bold r:id="rId110"/>
      <p:italic r:id="rId111"/>
      <p:boldItalic r:id="rId112"/>
    </p:embeddedFont>
    <p:embeddedFont>
      <p:font typeface="Arial Black" pitchFamily="34" charset="0"/>
      <p:bold r:id="rId113"/>
    </p:embeddedFont>
  </p:embeddedFontLst>
  <p:custDataLst>
    <p:tags r:id="rId114"/>
  </p:custDataLst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3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3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3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3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3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3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sz="3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sz="3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sz="3400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08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EBAB"/>
    <a:srgbClr val="BC8FDD"/>
    <a:srgbClr val="00FF00"/>
    <a:srgbClr val="F9F9F9"/>
    <a:srgbClr val="FFFFFF"/>
    <a:srgbClr val="C5D2ED"/>
    <a:srgbClr val="FF5D5D"/>
    <a:srgbClr val="FAECCA"/>
    <a:srgbClr val="CDF2B4"/>
    <a:srgbClr val="AFC62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間スタイル 4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淡色スタイル 1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3" autoAdjust="0"/>
    <p:restoredTop sz="93824" autoAdjust="0"/>
  </p:normalViewPr>
  <p:slideViewPr>
    <p:cSldViewPr>
      <p:cViewPr>
        <p:scale>
          <a:sx n="60" d="100"/>
          <a:sy n="60" d="100"/>
        </p:scale>
        <p:origin x="-2982" y="-11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1446" y="-102"/>
      </p:cViewPr>
      <p:guideLst>
        <p:guide orient="horz" pos="3108"/>
        <p:guide pos="212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font" Target="fonts/font4.fntdata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113" Type="http://schemas.openxmlformats.org/officeDocument/2006/relationships/font" Target="fonts/font7.fntdata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14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19835" cy="493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343" y="1"/>
            <a:ext cx="2919834" cy="493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8168006C-DBBC-48BE-905B-E0A9BF2A58F4}" type="datetimeFigureOut">
              <a:rPr lang="ja-JP" altLang="en-US"/>
              <a:pPr>
                <a:defRPr/>
              </a:pPr>
              <a:t>2020/4/15</a:t>
            </a:fld>
            <a:endParaRPr lang="en-US" altLang="ja-JP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347"/>
            <a:ext cx="2919835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4343" y="9374347"/>
            <a:ext cx="2919834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F541D62C-90CF-4DC9-BB01-9EA6D8CD72A7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30914645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19835" cy="493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 sz="1200">
                <a:latin typeface="Arial" pitchFamily="34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343" y="1"/>
            <a:ext cx="2919834" cy="493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 sz="1200">
                <a:latin typeface="Arial" pitchFamily="34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DA1FEEE0-F19D-4F6E-8B97-701A1966FE00}" type="datetimeFigureOut">
              <a:rPr lang="ja-JP" altLang="en-US"/>
              <a:pPr>
                <a:defRPr/>
              </a:pPr>
              <a:t>2020/4/15</a:t>
            </a:fld>
            <a:endParaRPr lang="en-US" altLang="ja-JP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39775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2466" y="4687967"/>
            <a:ext cx="5390831" cy="4441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347"/>
            <a:ext cx="2919835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 sz="1200">
                <a:latin typeface="Arial" pitchFamily="34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343" y="9374347"/>
            <a:ext cx="2919834" cy="49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6" rIns="91431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 sz="1200">
                <a:latin typeface="Arial" pitchFamily="34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A0E9EB0E-7B93-48FB-B8C7-4893182574FD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xmlns="" val="12815646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1E00BA-80A0-400E-96BB-3EBD26A3CE7F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kumimoji="0" lang="ja-JP" altLang="ja-JP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ja-JP" altLang="ja-JP" sz="240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0" lang="ja-JP" altLang="ja-JP" sz="240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0" lang="ja-JP" altLang="ja-JP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0" lang="ja-JP" altLang="ja-JP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0" lang="ja-JP" altLang="ja-JP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0" lang="ja-JP" altLang="ja-JP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0" lang="ja-JP" altLang="ja-JP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0" lang="ja-JP" altLang="ja-JP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0" lang="ja-JP" altLang="ja-JP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0" lang="ja-JP" altLang="ja-JP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kumimoji="0" lang="ja-JP" altLang="ja-JP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1845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845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C6B98C-802B-43AA-B90D-2D3B422735B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99CAF-7404-4B05-8A20-48833DC6591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6A367E-8268-49E5-A1C2-101CDD82E5A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85800"/>
            <a:ext cx="854075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981200"/>
            <a:ext cx="4194175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1375" y="1981200"/>
            <a:ext cx="4194175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1375" y="4000500"/>
            <a:ext cx="4194175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CEC09AC0-596F-4E21-AACB-0DD7ED689F3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85800"/>
            <a:ext cx="854075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981200"/>
            <a:ext cx="4194175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1375" y="1981200"/>
            <a:ext cx="4194175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C3DBE9B2-F8EC-43EA-8A11-E6D45CA2C74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B91468-D872-4C82-8D77-095A102EEB5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4B3D59-528B-4D7B-925E-ABCA9B26853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83370-1355-49F0-824D-0951707116D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7661D-42A7-4A1E-AAB8-A36BE2459E3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4283AA-5A08-49A9-8049-E4C482BF7E2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46E2B-8AE9-42BF-9349-41CBD7C5091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CC1054-64A4-439F-BF41-FCD90D40B0E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1C542-5857-4CED-97A4-795F96B7896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kumimoji="0" sz="1200">
                <a:latin typeface="Arial" pitchFamily="34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kumimoji="0" sz="1200">
                <a:latin typeface="Arial Black" pitchFamily="34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5594F690-A5E6-4878-A5A6-C5275A1B2E8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pSp>
        <p:nvGrpSpPr>
          <p:cNvPr id="20484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kumimoji="0" lang="ja-JP" altLang="ja-JP" sz="240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ja-JP" altLang="ja-JP" sz="240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ja-JP" altLang="ja-JP" sz="180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ja-JP" altLang="ja-JP" sz="180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ja-JP" altLang="ja-JP" sz="180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ja-JP" altLang="ja-JP" sz="180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ja-JP" altLang="ja-JP" sz="240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ja-JP" altLang="ja-JP" sz="180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ja-JP" altLang="ja-JP" sz="1800">
                <a:solidFill>
                  <a:schemeClr val="accent2"/>
                </a:solidFill>
              </a:endParaRPr>
            </a:p>
          </p:txBody>
        </p:sp>
      </p:grpSp>
      <p:sp>
        <p:nvSpPr>
          <p:cNvPr id="20485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20486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742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kumimoji="0" sz="1200">
                <a:latin typeface="Arial" pitchFamily="34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56" r:id="rId1"/>
    <p:sldLayoutId id="2147484546" r:id="rId2"/>
    <p:sldLayoutId id="2147484547" r:id="rId3"/>
    <p:sldLayoutId id="2147484548" r:id="rId4"/>
    <p:sldLayoutId id="2147484549" r:id="rId5"/>
    <p:sldLayoutId id="2147484550" r:id="rId6"/>
    <p:sldLayoutId id="2147484551" r:id="rId7"/>
    <p:sldLayoutId id="2147484552" r:id="rId8"/>
    <p:sldLayoutId id="2147484553" r:id="rId9"/>
    <p:sldLayoutId id="2147484554" r:id="rId10"/>
    <p:sldLayoutId id="2147484555" r:id="rId11"/>
    <p:sldLayoutId id="2147484557" r:id="rId12"/>
    <p:sldLayoutId id="2147484558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zh-CN" altLang="zh-CN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第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 </a:t>
            </a:r>
            <a:r>
              <a:rPr lang="zh-CN" altLang="zh-CN" b="1" dirty="0" smtClean="0">
                <a:solidFill>
                  <a:schemeClr val="bg1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章 类和对象</a:t>
            </a:r>
            <a:endParaRPr lang="zh-CN" altLang="en-US" b="1" dirty="0" smtClean="0">
              <a:solidFill>
                <a:schemeClr val="bg1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468313" y="269776"/>
            <a:ext cx="2735535" cy="1143000"/>
          </a:xfrm>
        </p:spPr>
        <p:txBody>
          <a:bodyPr/>
          <a:lstStyle/>
          <a:p>
            <a:pPr eaLnBrk="1" hangingPunct="1"/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5.3.2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定义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468313" y="1412875"/>
            <a:ext cx="8229600" cy="5256213"/>
          </a:xfrm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r>
              <a:rPr lang="zh-CN" altLang="zh-CN" b="1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定义类的语法为：</a:t>
            </a:r>
            <a:endParaRPr lang="en-US" altLang="zh-CN" b="1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eaLnBrk="1" hangingPunct="1">
              <a:buFont typeface="Arial" pitchFamily="34" charset="0"/>
              <a:buNone/>
            </a:pPr>
            <a:endParaRPr lang="en-US" altLang="zh-CN" b="1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eaLnBrk="1" hangingPunct="1">
              <a:buFont typeface="Arial" pitchFamily="34" charset="0"/>
              <a:buNone/>
            </a:pPr>
            <a:endParaRPr lang="en-US" altLang="zh-CN" b="1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eaLnBrk="1" hangingPunct="1">
              <a:buFont typeface="Arial" pitchFamily="34" charset="0"/>
              <a:buNone/>
            </a:pPr>
            <a:endParaRPr lang="zh-CN" altLang="zh-CN" b="1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eaLnBrk="1" hangingPunct="1">
              <a:buFont typeface="Arial" pitchFamily="34" charset="0"/>
              <a:buNone/>
            </a:pPr>
            <a:endParaRPr lang="zh-CN" altLang="en-US" sz="1400" b="1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1947" y="2276872"/>
            <a:ext cx="7056437" cy="3096344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altLang="zh-CN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</a:t>
            </a: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[ </a:t>
            </a:r>
            <a:r>
              <a:rPr lang="zh-CN" altLang="zh-CN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修饰符</a:t>
            </a:r>
            <a:r>
              <a:rPr lang="en-US" altLang="zh-CN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]  </a:t>
            </a:r>
            <a:r>
              <a:rPr lang="en-US" altLang="zh-CN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class</a:t>
            </a:r>
            <a:r>
              <a:rPr lang="en-US" altLang="zh-CN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</a:t>
            </a:r>
            <a:r>
              <a:rPr lang="zh-CN" altLang="zh-CN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类名 </a:t>
            </a: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{     </a:t>
            </a:r>
            <a:endParaRPr lang="zh-CN" altLang="zh-CN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US" altLang="zh-CN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     </a:t>
            </a:r>
            <a:r>
              <a:rPr lang="zh-CN" altLang="zh-CN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属性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     </a:t>
            </a:r>
            <a:r>
              <a:rPr lang="zh-CN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方</a:t>
            </a:r>
            <a:r>
              <a:rPr lang="zh-CN" altLang="zh-CN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法</a:t>
            </a:r>
          </a:p>
          <a:p>
            <a:pPr eaLnBrk="1" hangingPunct="1">
              <a:defRPr/>
            </a:pP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}</a:t>
            </a:r>
            <a:endParaRPr lang="zh-CN" altLang="en-US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523701"/>
            <a:ext cx="921702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class Outer {</a:t>
            </a:r>
          </a:p>
          <a:p>
            <a:pPr marL="819150" lvl="1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private int size = 10;</a:t>
            </a:r>
          </a:p>
          <a:p>
            <a:pPr marL="819150" lvl="1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class Inner {</a:t>
            </a:r>
          </a:p>
          <a:p>
            <a:pPr marL="1276350" lvl="2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void doStuff() {</a:t>
            </a:r>
          </a:p>
          <a:p>
            <a:pPr marL="1276350" lvl="2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System.out.println(++size);</a:t>
            </a:r>
          </a:p>
          <a:p>
            <a:pPr marL="1276350" lvl="2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  <a:p>
            <a:pPr marL="819150" lvl="1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endParaRPr lang="en-US" altLang="zh-CN" sz="24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class TestInner {</a:t>
            </a:r>
          </a:p>
          <a:p>
            <a:pPr marL="819150" lvl="1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static void main(String args[]) {</a:t>
            </a:r>
          </a:p>
          <a:p>
            <a:pPr marL="1276350" lvl="2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Outer outer = new Outer();</a:t>
            </a:r>
          </a:p>
          <a:p>
            <a:pPr marL="1276350" lvl="2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outer.Inner inner = outer.new Inner();</a:t>
            </a:r>
          </a:p>
          <a:p>
            <a:pPr marL="1276350" lvl="2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inner.doStuff();</a:t>
            </a:r>
          </a:p>
          <a:p>
            <a:pPr marL="819150" lvl="1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方法中定义的内部类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1" y="1268760"/>
            <a:ext cx="79928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  <a:defRPr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嵌套也可以在程序块的方位内定义内部类。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例如：在方法中，或在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for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循环内部都可以定义嵌套类。</a:t>
            </a:r>
            <a:endParaRPr lang="zh-CN" altLang="en-US" sz="28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493504"/>
            <a:ext cx="921702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class Outer {</a:t>
            </a:r>
          </a:p>
          <a:p>
            <a:pPr marL="819150" lvl="1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outeri=100;</a:t>
            </a:r>
          </a:p>
          <a:p>
            <a:pPr marL="819150" lvl="1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void  test() {</a:t>
            </a:r>
          </a:p>
          <a:p>
            <a:pPr marL="819150" lvl="1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for(int i=0;i&lt;5;i++){</a:t>
            </a:r>
          </a:p>
          <a:p>
            <a:pPr marL="1276350" lvl="2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class Inner{</a:t>
            </a:r>
          </a:p>
          <a:p>
            <a:pPr marL="1733550" lvl="3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void display(){</a:t>
            </a:r>
          </a:p>
          <a:p>
            <a:pPr marL="1733550" lvl="3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System.out.println(“display : outeri =  ” + outeri);</a:t>
            </a:r>
          </a:p>
          <a:p>
            <a:pPr marL="1733550" lvl="3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   // display()</a:t>
            </a:r>
          </a:p>
          <a:p>
            <a:pPr marL="1276350" lvl="2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     // class Inner</a:t>
            </a:r>
          </a:p>
          <a:p>
            <a:pPr marL="1276350" lvl="2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Inner inner = new Inner();</a:t>
            </a:r>
          </a:p>
          <a:p>
            <a:pPr marL="1276350" lvl="2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inner.display();</a:t>
            </a:r>
          </a:p>
          <a:p>
            <a:pPr marL="819150" lvl="1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    //for</a:t>
            </a:r>
          </a:p>
          <a:p>
            <a:pPr marL="819150" lvl="1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    // test()</a:t>
            </a:r>
          </a:p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    // class Outer</a:t>
            </a:r>
          </a:p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class InnerClassTest {</a:t>
            </a:r>
          </a:p>
          <a:p>
            <a:pPr marL="819150" lvl="1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static void main(String args[]){</a:t>
            </a:r>
          </a:p>
          <a:p>
            <a:pPr marL="1276350" lvl="2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Outer outer = new Outer();</a:t>
            </a:r>
          </a:p>
          <a:p>
            <a:pPr marL="1276350" lvl="2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outer.test();</a:t>
            </a:r>
          </a:p>
          <a:p>
            <a:pPr marL="819150" lvl="1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构造方法和成员方法的区别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196752"/>
            <a:ext cx="82089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A:</a:t>
            </a: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格式区别           </a:t>
            </a:r>
            <a:endParaRPr lang="en-US" altLang="zh-CN" sz="24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构造方法和类名相同，并且没有返回类型，也没有返回值。</a:t>
            </a:r>
            <a:endParaRPr lang="en-US" altLang="zh-CN" sz="24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普通成员方法可以任意起名，必须有返回类型，可以没有返回值。</a:t>
            </a:r>
            <a:endParaRPr lang="en-US" altLang="zh-CN" sz="24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     </a:t>
            </a:r>
            <a:endParaRPr lang="en-US" altLang="zh-CN" sz="24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B:</a:t>
            </a: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作用区别            </a:t>
            </a:r>
            <a:endParaRPr lang="en-US" altLang="zh-CN" sz="24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构造方法用于创建对象，并进行初始化值。</a:t>
            </a:r>
            <a:endParaRPr lang="en-US" altLang="zh-CN" sz="24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普通成员方法是用于完成特定功能的。</a:t>
            </a:r>
            <a:endParaRPr lang="en-US" altLang="zh-CN" sz="24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endParaRPr lang="en-US" altLang="zh-CN" sz="24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C:</a:t>
            </a: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调用区别</a:t>
            </a:r>
            <a:endParaRPr lang="en-US" altLang="zh-CN" sz="24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构造方法是在创建对象时被调用的，一个对象建立，只调用一次相应构造函数</a:t>
            </a:r>
            <a:endParaRPr lang="en-US" altLang="zh-CN" sz="24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普通成员方法是由创建好的对象调用，可以调用多次</a:t>
            </a:r>
            <a:endParaRPr lang="zh-CN" altLang="en-US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1412776"/>
            <a:ext cx="82809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类的成员的访问权限修饰符主要有</a:t>
            </a:r>
            <a:r>
              <a:rPr lang="en-US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</a:t>
            </a:r>
            <a:endParaRPr lang="en-US" altLang="zh-CN" sz="32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indent="0" algn="just">
              <a:buFont typeface="Arial" pitchFamily="34" charset="0"/>
              <a:buNone/>
              <a:defRPr/>
            </a:pPr>
            <a:r>
              <a:rPr lang="en-US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private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</a:t>
            </a:r>
            <a:r>
              <a:rPr lang="en-US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protected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和默认的四种。</a:t>
            </a:r>
            <a:endParaRPr lang="en-US" altLang="zh-CN" sz="32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defRPr/>
            </a:pP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（</a:t>
            </a: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1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）公共类型：</a:t>
            </a:r>
            <a:r>
              <a:rPr lang="en-US" altLang="zh-CN" sz="32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</a:t>
            </a:r>
            <a:endParaRPr lang="zh-CN" altLang="zh-CN" sz="32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indent="0" algn="just">
              <a:buFont typeface="Arial" pitchFamily="34" charset="0"/>
              <a:buNone/>
              <a:defRPr/>
            </a:pP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类的成员声明是</a:t>
            </a: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时，</a:t>
            </a:r>
            <a:r>
              <a:rPr lang="zh-CN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所有其他类都可以访问该成员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en-US" altLang="zh-CN" sz="32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defRPr/>
            </a:pP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（</a:t>
            </a: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2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）私有类型：</a:t>
            </a:r>
            <a:r>
              <a:rPr lang="en-US" altLang="zh-CN" sz="32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private</a:t>
            </a:r>
          </a:p>
          <a:p>
            <a:pPr marL="0" indent="0" algn="just">
              <a:buFont typeface="Arial" pitchFamily="34" charset="0"/>
              <a:buNone/>
              <a:defRPr/>
            </a:pP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private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关键字修饰的成员是私有的，</a:t>
            </a:r>
            <a:r>
              <a:rPr lang="zh-CN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不能被该成员所在类之外的任何类访问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zh-CN" altLang="en-US" sz="3200" dirty="0"/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468313" y="269776"/>
            <a:ext cx="273553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5.3.2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定义</a:t>
            </a:r>
            <a:r>
              <a:rPr kumimoji="1" lang="zh-CN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1412776"/>
            <a:ext cx="82809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（</a:t>
            </a: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3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）默认类型：</a:t>
            </a:r>
            <a:r>
              <a:rPr lang="en-US" altLang="zh-CN" sz="32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default</a:t>
            </a:r>
            <a:endParaRPr lang="zh-CN" altLang="zh-CN" sz="32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indent="0">
              <a:buFont typeface="Arial" pitchFamily="34" charset="0"/>
              <a:buNone/>
              <a:defRPr/>
            </a:pP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成员前没有写任何访问修饰符时，其访问权限是默认的</a:t>
            </a:r>
            <a:r>
              <a:rPr lang="zh-CN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包访问类型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，即在</a:t>
            </a:r>
            <a:r>
              <a:rPr lang="zh-CN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同一个包（即在同一个文件夹）中的类是可见的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。也就是说，</a:t>
            </a:r>
            <a:r>
              <a:rPr lang="zh-CN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同一个包中的类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，默认类型相当于</a:t>
            </a:r>
            <a:r>
              <a:rPr lang="en-US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；而</a:t>
            </a:r>
            <a:r>
              <a:rPr lang="zh-CN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包外的类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则相当于</a:t>
            </a:r>
            <a:r>
              <a:rPr lang="en-US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private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en-US" altLang="zh-CN" sz="32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defRPr/>
            </a:pP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（</a:t>
            </a: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4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）保护类型：</a:t>
            </a:r>
            <a:r>
              <a:rPr lang="en-US" altLang="zh-CN" sz="32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protected</a:t>
            </a:r>
            <a:endParaRPr lang="zh-CN" altLang="zh-CN" sz="32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indent="0">
              <a:buFont typeface="Arial" pitchFamily="34" charset="0"/>
              <a:buNone/>
              <a:defRPr/>
            </a:pP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标识为保护类型的成员用</a:t>
            </a:r>
            <a:r>
              <a:rPr lang="en-US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protected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关键字修饰，</a:t>
            </a:r>
            <a:r>
              <a:rPr lang="zh-CN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成员的访问权限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相当于</a:t>
            </a:r>
            <a:r>
              <a:rPr lang="zh-CN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包加继承关系的类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zh-CN" altLang="en-US" sz="32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468313" y="269776"/>
            <a:ext cx="273553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5.3.2</a:t>
            </a:r>
            <a:r>
              <a:rPr kumimoji="1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定义</a:t>
            </a:r>
            <a:r>
              <a:rPr kumimoji="1" lang="zh-CN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B91468-D872-4C82-8D77-095A102EEB50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95536" y="620688"/>
          <a:ext cx="8352930" cy="5606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1440160"/>
                <a:gridCol w="1555374"/>
                <a:gridCol w="1670586"/>
                <a:gridCol w="1670586"/>
              </a:tblGrid>
              <a:tr h="8912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可见性</a:t>
                      </a:r>
                      <a:endParaRPr lang="zh-CN" altLang="en-US" sz="2400" b="1" dirty="0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public</a:t>
                      </a:r>
                      <a:endParaRPr lang="zh-CN" altLang="en-US" sz="2400" b="1" dirty="0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protected</a:t>
                      </a:r>
                      <a:endParaRPr lang="zh-CN" altLang="en-US" sz="2400" b="1" dirty="0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默认（包访问）</a:t>
                      </a:r>
                      <a:endParaRPr lang="zh-CN" altLang="en-US" sz="2400" b="1" dirty="0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ea typeface="华文中宋" pitchFamily="2" charset="-122"/>
                          <a:cs typeface="Times New Roman" pitchFamily="18" charset="0"/>
                        </a:rPr>
                        <a:t>private</a:t>
                      </a:r>
                      <a:endParaRPr lang="zh-CN" altLang="en-US" sz="2400" b="1" dirty="0">
                        <a:latin typeface="Times New Roman" pitchFamily="18" charset="0"/>
                        <a:ea typeface="华文中宋" pitchFamily="2" charset="-122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89120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 smtClean="0">
                          <a:latin typeface="华文中宋" pitchFamily="2" charset="-122"/>
                          <a:ea typeface="华文中宋" pitchFamily="2" charset="-122"/>
                        </a:rPr>
                        <a:t>对同一个类</a:t>
                      </a:r>
                      <a:endParaRPr lang="zh-CN" altLang="en-US" sz="2000" b="1" dirty="0"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是</a:t>
                      </a:r>
                      <a:endParaRPr lang="zh-CN" altLang="en-US" sz="2000" b="1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是</a:t>
                      </a:r>
                      <a:endParaRPr lang="zh-CN" altLang="en-US" sz="2000" b="1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是</a:t>
                      </a:r>
                      <a:endParaRPr lang="zh-CN" altLang="en-US" sz="2000" b="1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是</a:t>
                      </a:r>
                      <a:endParaRPr lang="zh-CN" altLang="en-US" sz="2000" b="1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</a:tr>
              <a:tr h="89120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 smtClean="0">
                          <a:latin typeface="华文中宋" pitchFamily="2" charset="-122"/>
                          <a:ea typeface="华文中宋" pitchFamily="2" charset="-122"/>
                        </a:rPr>
                        <a:t>对同一个包中的任何类</a:t>
                      </a:r>
                      <a:endParaRPr lang="zh-CN" altLang="en-US" sz="2000" b="1" dirty="0"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是</a:t>
                      </a:r>
                      <a:endParaRPr lang="zh-CN" altLang="en-US" sz="2000" b="1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是</a:t>
                      </a:r>
                      <a:endParaRPr lang="zh-CN" altLang="en-US" sz="2000" b="1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是</a:t>
                      </a:r>
                      <a:endParaRPr lang="zh-CN" altLang="en-US" sz="2000" b="1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rgbClr val="C00000"/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否</a:t>
                      </a:r>
                      <a:endParaRPr lang="zh-CN" altLang="en-US" sz="2000" b="1" dirty="0">
                        <a:solidFill>
                          <a:srgbClr val="C00000"/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</a:tr>
              <a:tr h="89120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 smtClean="0">
                          <a:latin typeface="华文中宋" pitchFamily="2" charset="-122"/>
                          <a:ea typeface="华文中宋" pitchFamily="2" charset="-122"/>
                        </a:rPr>
                        <a:t>对包外所有非子类</a:t>
                      </a:r>
                      <a:endParaRPr lang="zh-CN" altLang="en-US" sz="2000" b="1" dirty="0"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是</a:t>
                      </a:r>
                      <a:endParaRPr lang="zh-CN" altLang="en-US" sz="2000" b="1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rgbClr val="C00000"/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否</a:t>
                      </a:r>
                      <a:endParaRPr lang="zh-CN" altLang="en-US" sz="2000" b="1" dirty="0">
                        <a:solidFill>
                          <a:srgbClr val="C00000"/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rgbClr val="C00000"/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否</a:t>
                      </a:r>
                      <a:endParaRPr lang="zh-CN" altLang="en-US" sz="2000" b="1" dirty="0">
                        <a:solidFill>
                          <a:srgbClr val="C00000"/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rgbClr val="C00000"/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否</a:t>
                      </a:r>
                      <a:endParaRPr lang="zh-CN" altLang="en-US" sz="2000" b="1" dirty="0">
                        <a:solidFill>
                          <a:srgbClr val="C00000"/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</a:tr>
              <a:tr h="115088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 smtClean="0">
                          <a:latin typeface="华文中宋" pitchFamily="2" charset="-122"/>
                          <a:ea typeface="华文中宋" pitchFamily="2" charset="-122"/>
                        </a:rPr>
                        <a:t>对同一个包中的子类基于继承访问</a:t>
                      </a:r>
                      <a:endParaRPr lang="zh-CN" altLang="en-US" sz="2000" b="1" dirty="0"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是</a:t>
                      </a:r>
                      <a:endParaRPr lang="zh-CN" altLang="en-US" sz="2000" b="1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是</a:t>
                      </a:r>
                      <a:endParaRPr lang="zh-CN" altLang="en-US" sz="2000" b="1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是</a:t>
                      </a:r>
                      <a:endParaRPr lang="zh-CN" altLang="en-US" sz="2000" b="1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rgbClr val="C00000"/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否</a:t>
                      </a:r>
                      <a:endParaRPr lang="zh-CN" altLang="en-US" sz="2000" b="1" dirty="0">
                        <a:solidFill>
                          <a:srgbClr val="C00000"/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</a:tr>
              <a:tr h="89120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 smtClean="0">
                          <a:latin typeface="华文中宋" pitchFamily="2" charset="-122"/>
                          <a:ea typeface="华文中宋" pitchFamily="2" charset="-122"/>
                        </a:rPr>
                        <a:t>对包外的子类基于继承访问</a:t>
                      </a:r>
                      <a:endParaRPr lang="zh-CN" altLang="en-US" sz="2000" b="1" dirty="0"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是</a:t>
                      </a:r>
                      <a:endParaRPr lang="zh-CN" altLang="en-US" sz="2000" b="1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是</a:t>
                      </a:r>
                      <a:endParaRPr lang="zh-CN" altLang="en-US" sz="2000" b="1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rgbClr val="C00000"/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否</a:t>
                      </a:r>
                      <a:endParaRPr lang="zh-CN" altLang="en-US" sz="2000" b="1" dirty="0">
                        <a:solidFill>
                          <a:srgbClr val="C00000"/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rgbClr val="C00000"/>
                          </a:solidFill>
                          <a:latin typeface="华文中宋" pitchFamily="2" charset="-122"/>
                          <a:ea typeface="华文中宋" pitchFamily="2" charset="-122"/>
                        </a:rPr>
                        <a:t>否</a:t>
                      </a:r>
                      <a:endParaRPr lang="zh-CN" altLang="en-US" sz="2000" b="1" dirty="0">
                        <a:solidFill>
                          <a:srgbClr val="C00000"/>
                        </a:solidFill>
                        <a:latin typeface="华文中宋" pitchFamily="2" charset="-122"/>
                        <a:ea typeface="华文中宋" pitchFamily="2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 bwMode="auto">
          <a:xfrm>
            <a:off x="611560" y="836712"/>
            <a:ext cx="2592288" cy="5616624"/>
          </a:xfrm>
          <a:prstGeom prst="roundRect">
            <a:avLst>
              <a:gd name="adj" fmla="val 10585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988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CN" altLang="en-US" sz="3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50" charset="-128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B91468-D872-4C82-8D77-095A102EEB50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6" name="矩形 5"/>
          <p:cNvSpPr/>
          <p:nvPr/>
        </p:nvSpPr>
        <p:spPr>
          <a:xfrm>
            <a:off x="899592" y="1176234"/>
            <a:ext cx="1944216" cy="584775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</a:t>
            </a:r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899592" y="2626653"/>
            <a:ext cx="1944216" cy="584775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ctr">
              <a:buFont typeface="Arial" pitchFamily="34" charset="0"/>
              <a:buNone/>
              <a:defRPr/>
            </a:pPr>
            <a:r>
              <a:rPr lang="en-US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private</a:t>
            </a:r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899592" y="5496714"/>
            <a:ext cx="1944216" cy="584775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protected</a:t>
            </a:r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899592" y="4077072"/>
            <a:ext cx="1944216" cy="584775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default</a:t>
            </a:r>
            <a:endParaRPr lang="zh-CN" altLang="en-US" sz="3200" b="1" dirty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24128" y="1404065"/>
            <a:ext cx="2160240" cy="584775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华文中宋" pitchFamily="2" charset="-122"/>
                <a:ea typeface="华文中宋" pitchFamily="2" charset="-122"/>
              </a:rPr>
              <a:t>方法</a:t>
            </a:r>
            <a:endParaRPr lang="zh-CN" altLang="en-US" sz="3200" b="1" dirty="0">
              <a:solidFill>
                <a:schemeClr val="bg2">
                  <a:lumMod val="60000"/>
                  <a:lumOff val="40000"/>
                </a:schemeClr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24128" y="3348281"/>
            <a:ext cx="2160240" cy="584775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成员变量</a:t>
            </a:r>
            <a:endParaRPr lang="zh-CN" altLang="en-US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24128" y="5292497"/>
            <a:ext cx="2160240" cy="584775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局部变量</a:t>
            </a:r>
            <a:endParaRPr lang="zh-CN" altLang="en-US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右箭头 13"/>
          <p:cNvSpPr/>
          <p:nvPr/>
        </p:nvSpPr>
        <p:spPr bwMode="auto">
          <a:xfrm rot="19332013">
            <a:off x="3602084" y="2212958"/>
            <a:ext cx="1584176" cy="432048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988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CN" altLang="en-US" sz="3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50" charset="-128"/>
            </a:endParaRPr>
          </a:p>
        </p:txBody>
      </p:sp>
      <p:sp>
        <p:nvSpPr>
          <p:cNvPr id="15" name="右箭头 14"/>
          <p:cNvSpPr/>
          <p:nvPr/>
        </p:nvSpPr>
        <p:spPr bwMode="auto">
          <a:xfrm>
            <a:off x="3635896" y="3429000"/>
            <a:ext cx="1584176" cy="432048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988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CN" altLang="en-US" sz="3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50" charset="-128"/>
            </a:endParaRPr>
          </a:p>
        </p:txBody>
      </p:sp>
      <p:sp>
        <p:nvSpPr>
          <p:cNvPr id="16" name="右箭头 15"/>
          <p:cNvSpPr/>
          <p:nvPr/>
        </p:nvSpPr>
        <p:spPr bwMode="auto">
          <a:xfrm rot="2056287">
            <a:off x="3620019" y="4557609"/>
            <a:ext cx="1584176" cy="432048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988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CN" altLang="en-US" sz="3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50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 bwMode="auto">
          <a:xfrm>
            <a:off x="611560" y="836712"/>
            <a:ext cx="2592288" cy="5616624"/>
          </a:xfrm>
          <a:prstGeom prst="roundRect">
            <a:avLst>
              <a:gd name="adj" fmla="val 10585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988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CN" altLang="en-US" sz="3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50" charset="-128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B91468-D872-4C82-8D77-095A102EEB50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  <p:sp>
        <p:nvSpPr>
          <p:cNvPr id="6" name="矩形 5"/>
          <p:cNvSpPr/>
          <p:nvPr/>
        </p:nvSpPr>
        <p:spPr>
          <a:xfrm>
            <a:off x="899592" y="1176234"/>
            <a:ext cx="1944216" cy="584775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</a:t>
            </a:r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899592" y="2626653"/>
            <a:ext cx="1944216" cy="584775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ctr">
              <a:buFont typeface="Arial" pitchFamily="34" charset="0"/>
              <a:buNone/>
              <a:defRPr/>
            </a:pPr>
            <a:r>
              <a:rPr lang="en-US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private</a:t>
            </a:r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899592" y="5496714"/>
            <a:ext cx="1944216" cy="584775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protected</a:t>
            </a:r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899592" y="4077072"/>
            <a:ext cx="1944216" cy="584775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default</a:t>
            </a:r>
            <a:endParaRPr lang="zh-CN" altLang="en-US" sz="3200" b="1" dirty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24128" y="1404065"/>
            <a:ext cx="2160240" cy="584775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华文中宋" pitchFamily="2" charset="-122"/>
                <a:ea typeface="华文中宋" pitchFamily="2" charset="-122"/>
              </a:rPr>
              <a:t>方法</a:t>
            </a:r>
            <a:endParaRPr lang="zh-CN" altLang="en-US" sz="3200" b="1" dirty="0">
              <a:solidFill>
                <a:schemeClr val="bg2">
                  <a:lumMod val="60000"/>
                  <a:lumOff val="40000"/>
                </a:schemeClr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24128" y="3348281"/>
            <a:ext cx="2160240" cy="584775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成员变量</a:t>
            </a:r>
            <a:endParaRPr lang="zh-CN" altLang="en-US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24128" y="5292497"/>
            <a:ext cx="2160240" cy="584775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局部变量</a:t>
            </a:r>
            <a:endParaRPr lang="zh-CN" altLang="en-US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右箭头 13"/>
          <p:cNvSpPr/>
          <p:nvPr/>
        </p:nvSpPr>
        <p:spPr bwMode="auto">
          <a:xfrm rot="19332013">
            <a:off x="3602084" y="2212958"/>
            <a:ext cx="1584176" cy="432048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988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CN" altLang="en-US" sz="3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50" charset="-128"/>
            </a:endParaRPr>
          </a:p>
        </p:txBody>
      </p:sp>
      <p:sp>
        <p:nvSpPr>
          <p:cNvPr id="15" name="右箭头 14"/>
          <p:cNvSpPr/>
          <p:nvPr/>
        </p:nvSpPr>
        <p:spPr bwMode="auto">
          <a:xfrm>
            <a:off x="3635896" y="3429000"/>
            <a:ext cx="1584176" cy="432048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988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CN" altLang="en-US" sz="3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50" charset="-128"/>
            </a:endParaRPr>
          </a:p>
        </p:txBody>
      </p:sp>
      <p:sp>
        <p:nvSpPr>
          <p:cNvPr id="16" name="右箭头 15"/>
          <p:cNvSpPr/>
          <p:nvPr/>
        </p:nvSpPr>
        <p:spPr bwMode="auto">
          <a:xfrm rot="2056287">
            <a:off x="3620019" y="4557609"/>
            <a:ext cx="1584176" cy="432048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988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CN" altLang="en-US" sz="3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50" charset="-128"/>
            </a:endParaRPr>
          </a:p>
        </p:txBody>
      </p:sp>
      <p:sp>
        <p:nvSpPr>
          <p:cNvPr id="17" name="乘号 16"/>
          <p:cNvSpPr/>
          <p:nvPr/>
        </p:nvSpPr>
        <p:spPr bwMode="auto">
          <a:xfrm>
            <a:off x="3995936" y="4077072"/>
            <a:ext cx="792088" cy="1584176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988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CN" altLang="en-US" sz="3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50" charset="-12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 bwMode="auto">
          <a:xfrm>
            <a:off x="323528" y="1196752"/>
            <a:ext cx="4176464" cy="2304256"/>
          </a:xfrm>
          <a:prstGeom prst="roundRect">
            <a:avLst>
              <a:gd name="adj" fmla="val 8457"/>
            </a:avLst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988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CN" altLang="en-US" sz="3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50" charset="-128"/>
            </a:endParaRPr>
          </a:p>
        </p:txBody>
      </p:sp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xfrm>
            <a:off x="457200" y="185192"/>
            <a:ext cx="2242592" cy="1371600"/>
          </a:xfrm>
        </p:spPr>
        <p:txBody>
          <a:bodyPr/>
          <a:lstStyle/>
          <a:p>
            <a:pPr eaLnBrk="1" hangingPunct="1"/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5.4 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对象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1268760"/>
            <a:ext cx="4032448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ts val="4000"/>
              </a:lnSpc>
            </a:pP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创建对象形式如下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:</a:t>
            </a:r>
          </a:p>
          <a:p>
            <a:pPr marL="0" lvl="1">
              <a:lnSpc>
                <a:spcPts val="4000"/>
              </a:lnSpc>
              <a:buFont typeface="Arial" pitchFamily="34" charset="0"/>
              <a:buNone/>
            </a:pPr>
            <a:r>
              <a:rPr lang="zh-CN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类名 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对象名 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= new 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类名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 [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参数列表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] );</a:t>
            </a:r>
            <a:endParaRPr lang="zh-CN" altLang="zh-CN" sz="28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lvl="1">
              <a:lnSpc>
                <a:spcPts val="4000"/>
              </a:lnSpc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Car myCar = new Car();</a:t>
            </a:r>
            <a:endParaRPr lang="zh-CN" altLang="en-US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0" y="116632"/>
            <a:ext cx="4536504" cy="659735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//Car.java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class Car 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private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String brand;   //</a:t>
            </a:r>
            <a:r>
              <a:rPr lang="zh-CN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私有属性</a:t>
            </a: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private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String color;   //</a:t>
            </a:r>
            <a:r>
              <a:rPr lang="zh-CN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私有属性</a:t>
            </a: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 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Car(){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	brand=“Test”;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	color=“gray”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Car(String brandIn, String colorIn) 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	 brand=brandIn;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	color=colorIn;      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}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String getBrand(){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return brand; 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String getColor(){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	return color;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}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en-US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3597984"/>
            <a:ext cx="40324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ts val="4000"/>
              </a:lnSpc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有时也可以不定义对象的句柄，而直接调用这个对象的方法。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536" y="5388101"/>
            <a:ext cx="4032448" cy="561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ts val="4000"/>
              </a:lnSpc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new Car().getBrand();</a:t>
            </a:r>
            <a:endParaRPr lang="zh-CN" altLang="en-US" sz="28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xfrm>
            <a:off x="457200" y="185192"/>
            <a:ext cx="2242592" cy="1371600"/>
          </a:xfrm>
        </p:spPr>
        <p:txBody>
          <a:bodyPr/>
          <a:lstStyle/>
          <a:p>
            <a:pPr eaLnBrk="1" hangingPunct="1"/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5.4 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对象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0" y="116632"/>
            <a:ext cx="4536504" cy="659735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//Car.java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class Car 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private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String brand;   //</a:t>
            </a:r>
            <a:r>
              <a:rPr lang="zh-CN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私有属性</a:t>
            </a: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private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String color;   //</a:t>
            </a:r>
            <a:r>
              <a:rPr lang="zh-CN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私有属性</a:t>
            </a: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 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Car(){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	brand=“Test”;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	color=“gray”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Car(String brandIn, String colorIn) 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	 brand=brandIn;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	color=colorIn;      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}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String getBrand(){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return brand; 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String getColor(){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	return color;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}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en-US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196752"/>
            <a:ext cx="40324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 eaLnBrk="1" hangingPunct="1">
              <a:lnSpc>
                <a:spcPts val="4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可以不定义对象的句柄，而直接调用这个对象的方法。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68" y="2833895"/>
            <a:ext cx="4032448" cy="561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ts val="4000"/>
              </a:lnSpc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new Car().getBrand();</a:t>
            </a:r>
            <a:endParaRPr lang="zh-CN" altLang="en-US" sz="28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3401001"/>
            <a:ext cx="40324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 eaLnBrk="1" hangingPunct="1">
              <a:lnSpc>
                <a:spcPts val="4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当对象被创建时，虚拟机会自动对成员变量进行初始化。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5038144"/>
            <a:ext cx="4032448" cy="107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 eaLnBrk="1" hangingPunct="1">
              <a:lnSpc>
                <a:spcPts val="4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方法内部的变量必须要进行初始化。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3250704" cy="1371600"/>
          </a:xfrm>
        </p:spPr>
        <p:txBody>
          <a:bodyPr/>
          <a:lstStyle/>
          <a:p>
            <a:pPr eaLnBrk="1" hangingPunct="1"/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5.4.2 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使用对象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12568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【例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5.2</a:t>
            </a:r>
            <a:r>
              <a:rPr lang="zh-CN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】 对象的使用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//</a:t>
            </a:r>
            <a:r>
              <a:rPr lang="en-US" altLang="zh-CN" sz="2400" b="1" dirty="0" err="1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TestCar.java</a:t>
            </a:r>
            <a:endParaRPr lang="zh-CN" altLang="zh-CN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class </a:t>
            </a:r>
            <a:r>
              <a:rPr lang="en-US" altLang="zh-CN" sz="2400" b="1" dirty="0" err="1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TestCar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{</a:t>
            </a:r>
            <a:endParaRPr lang="zh-CN" altLang="zh-CN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static void main(String </a:t>
            </a:r>
            <a:r>
              <a:rPr lang="en-US" altLang="zh-CN" sz="2400" b="1" dirty="0" err="1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args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[]){</a:t>
            </a:r>
            <a:endParaRPr lang="zh-CN" altLang="zh-CN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</a:t>
            </a: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Car </a:t>
            </a:r>
            <a:r>
              <a:rPr lang="en-US" altLang="zh-CN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carOne</a:t>
            </a:r>
            <a:r>
              <a:rPr lang="en-US" altLang="zh-CN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= new Car("audiA8", “red");</a:t>
            </a:r>
            <a:endParaRPr lang="zh-CN" altLang="zh-CN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Car </a:t>
            </a:r>
            <a:r>
              <a:rPr lang="en-US" altLang="zh-CN" b="1" dirty="0" err="1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carTwo</a:t>
            </a:r>
            <a:r>
              <a:rPr lang="en-US" altLang="zh-CN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= new Car("</a:t>
            </a:r>
            <a:r>
              <a:rPr lang="en-US" altLang="zh-CN" b="1" dirty="0" err="1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porsche</a:t>
            </a:r>
            <a:r>
              <a:rPr lang="en-US" altLang="zh-CN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", “white");</a:t>
            </a:r>
            <a:endParaRPr lang="zh-CN" altLang="zh-CN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 </a:t>
            </a:r>
            <a:endParaRPr lang="zh-CN" altLang="zh-CN" b="1" dirty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</a:t>
            </a:r>
            <a:r>
              <a:rPr lang="en-US" altLang="zh-CN" b="1" dirty="0" err="1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carOne.getcolor</a:t>
            </a:r>
            <a:r>
              <a:rPr lang="en-US" altLang="zh-CN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();       //</a:t>
            </a:r>
            <a:r>
              <a:rPr lang="zh-CN" altLang="zh-CN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对象</a:t>
            </a:r>
            <a:r>
              <a:rPr lang="en-US" altLang="zh-CN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.</a:t>
            </a:r>
            <a:r>
              <a:rPr lang="zh-CN" altLang="zh-CN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方法操作</a:t>
            </a:r>
          </a:p>
          <a:p>
            <a:pPr lvl="2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</a:t>
            </a:r>
            <a:r>
              <a:rPr lang="en-US" altLang="zh-CN" b="1" dirty="0" err="1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carTwo.getBrand</a:t>
            </a:r>
            <a:r>
              <a:rPr lang="en-US" altLang="zh-CN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();</a:t>
            </a:r>
            <a:endParaRPr lang="zh-CN" altLang="zh-CN" b="1" dirty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}</a:t>
            </a:r>
            <a:endParaRPr lang="zh-CN" altLang="zh-CN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zh-CN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zh-CN" altLang="en-US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00" name="Rectangle 4"/>
          <p:cNvSpPr>
            <a:spLocks noChangeArrowheads="1"/>
          </p:cNvSpPr>
          <p:nvPr/>
        </p:nvSpPr>
        <p:spPr bwMode="auto">
          <a:xfrm>
            <a:off x="182563" y="1259969"/>
            <a:ext cx="9122754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1.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设 </a:t>
            </a:r>
            <a:r>
              <a:rPr lang="en-US" altLang="zh-CN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为已定义的类名，下列声明</a:t>
            </a:r>
            <a:r>
              <a:rPr lang="en-US" altLang="zh-CN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类的对象</a:t>
            </a:r>
            <a:r>
              <a:rPr lang="en-US" altLang="zh-CN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的语句中正确的是</a:t>
            </a:r>
            <a:r>
              <a:rPr lang="en-US" altLang="zh-CN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 </a:t>
            </a:r>
            <a:r>
              <a:rPr lang="en-US" altLang="zh-CN" sz="23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)</a:t>
            </a:r>
            <a:r>
              <a:rPr lang="zh-CN" altLang="en-US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</a:p>
          <a:p>
            <a:r>
              <a:rPr lang="zh-CN" altLang="en-US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A) float  A  a;            B) public  A  a=A( );   </a:t>
            </a:r>
          </a:p>
          <a:p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C) A  a=new  int( );       D) </a:t>
            </a:r>
            <a:r>
              <a:rPr lang="en-US" altLang="zh-CN" sz="23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  </a:t>
            </a:r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a=new  A( );</a:t>
            </a:r>
          </a:p>
          <a:p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</a:p>
          <a:p>
            <a:r>
              <a:rPr lang="en-US" altLang="zh-CN" sz="23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2.</a:t>
            </a:r>
            <a:r>
              <a:rPr lang="zh-CN" altLang="en-US" sz="23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设 </a:t>
            </a:r>
            <a:r>
              <a:rPr lang="en-US" altLang="zh-CN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为已定义的类名，下列声明</a:t>
            </a:r>
            <a:r>
              <a:rPr lang="en-US" altLang="zh-CN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类的对象</a:t>
            </a:r>
            <a:r>
              <a:rPr lang="en-US" altLang="zh-CN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的语句中正确的是</a:t>
            </a:r>
            <a:r>
              <a:rPr lang="en-US" altLang="zh-CN" sz="23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  )</a:t>
            </a:r>
            <a:r>
              <a:rPr lang="zh-CN" altLang="en-US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</a:p>
          <a:p>
            <a:r>
              <a:rPr lang="zh-CN" altLang="en-US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A) </a:t>
            </a:r>
            <a:r>
              <a:rPr lang="en-US" altLang="zh-CN" sz="23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  </a:t>
            </a:r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a=new  A( );        B) public  A  a=A( );   </a:t>
            </a:r>
          </a:p>
          <a:p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C) A  a=new  class( );             D) a  A;</a:t>
            </a:r>
          </a:p>
          <a:p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</a:p>
          <a:p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3.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设 </a:t>
            </a:r>
            <a:r>
              <a:rPr lang="en-US" altLang="zh-CN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X 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</a:t>
            </a:r>
            <a:r>
              <a:rPr lang="en-US" altLang="zh-CN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Y 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均为已定义的类名，下列声明类</a:t>
            </a:r>
            <a:r>
              <a:rPr lang="en-US" altLang="zh-CN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X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的对象</a:t>
            </a:r>
            <a:r>
              <a:rPr lang="en-US" altLang="zh-CN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x1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的语句中</a:t>
            </a:r>
          </a:p>
          <a:p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正确的是</a:t>
            </a:r>
            <a:r>
              <a:rPr lang="en-US" altLang="zh-CN" sz="23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   )</a:t>
            </a:r>
            <a:r>
              <a:rPr lang="zh-CN" altLang="en-US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</a:p>
          <a:p>
            <a:r>
              <a:rPr lang="zh-CN" altLang="en-US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A) </a:t>
            </a:r>
            <a:r>
              <a:rPr lang="en-US" altLang="zh-CN" sz="23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 X  </a:t>
            </a:r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x1= new  Y( );        B) X  x1= X ( );   </a:t>
            </a:r>
          </a:p>
          <a:p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C) X  x1=new  X( );                D) int  X  x1</a:t>
            </a:r>
            <a:r>
              <a:rPr lang="en-US" altLang="zh-CN" sz="23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;</a:t>
            </a:r>
            <a:endParaRPr lang="en-US" altLang="zh-CN" sz="23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544" y="404664"/>
            <a:ext cx="10067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练习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title"/>
          </p:nvPr>
        </p:nvSpPr>
        <p:spPr>
          <a:xfrm>
            <a:off x="457200" y="113184"/>
            <a:ext cx="1378496" cy="1371600"/>
          </a:xfrm>
        </p:spPr>
        <p:txBody>
          <a:bodyPr/>
          <a:lstStyle/>
          <a:p>
            <a:pPr eaLnBrk="1" hangingPunct="1"/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目录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9592" y="1196752"/>
            <a:ext cx="4429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 algn="just" eaLnBrk="1" hangingPunct="1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Ø"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类与对象的关系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 eaLnBrk="1" hangingPunct="1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Ø"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类的设计与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UML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建模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 eaLnBrk="1" hangingPunct="1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Ø"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 eaLnBrk="1" hangingPunct="1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Ø"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对象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 eaLnBrk="1" hangingPunct="1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Ø"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成员变量和局部变量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 eaLnBrk="1" hangingPunct="1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Ø"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构造方法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 eaLnBrk="1" hangingPunct="1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Ø"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this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关键字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 eaLnBrk="1" hangingPunct="1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Ø"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static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关键字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 eaLnBrk="1" hangingPunct="1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Ø"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 eaLnBrk="1" hangingPunct="1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Ø"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对象参数实例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 eaLnBrk="1" hangingPunct="1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Ø"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聚集类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 eaLnBrk="1" hangingPunct="1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Ø"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内部类</a:t>
            </a:r>
            <a:endParaRPr lang="zh-CN" altLang="en-US" sz="28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00" name="Rectangle 4"/>
          <p:cNvSpPr>
            <a:spLocks noChangeArrowheads="1"/>
          </p:cNvSpPr>
          <p:nvPr/>
        </p:nvSpPr>
        <p:spPr bwMode="auto">
          <a:xfrm>
            <a:off x="182563" y="1259969"/>
            <a:ext cx="9188477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1.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设 </a:t>
            </a:r>
            <a:r>
              <a:rPr lang="en-US" altLang="zh-CN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为已定义的类名，下列声明</a:t>
            </a:r>
            <a:r>
              <a:rPr lang="en-US" altLang="zh-CN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类的对象</a:t>
            </a:r>
            <a:r>
              <a:rPr lang="en-US" altLang="zh-CN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的语句中正确的是</a:t>
            </a:r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 </a:t>
            </a:r>
            <a:r>
              <a:rPr lang="en-US" altLang="zh-CN" sz="2300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D</a:t>
            </a:r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</a:t>
            </a:r>
            <a:r>
              <a:rPr lang="zh-CN" altLang="en-US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</a:p>
          <a:p>
            <a:r>
              <a:rPr lang="zh-CN" altLang="en-US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A) float  A  a;            B) public  A  a=A( );   </a:t>
            </a:r>
          </a:p>
          <a:p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C) A  a=new  int( );       D) </a:t>
            </a:r>
            <a:r>
              <a:rPr lang="en-US" altLang="zh-CN" sz="23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  </a:t>
            </a:r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a=new  A( );</a:t>
            </a:r>
          </a:p>
          <a:p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</a:p>
          <a:p>
            <a:r>
              <a:rPr lang="en-US" altLang="zh-CN" sz="23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2.</a:t>
            </a:r>
            <a:r>
              <a:rPr lang="zh-CN" altLang="en-US" sz="23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设 </a:t>
            </a:r>
            <a:r>
              <a:rPr lang="en-US" altLang="zh-CN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为已定义的类名，下列声明</a:t>
            </a:r>
            <a:r>
              <a:rPr lang="en-US" altLang="zh-CN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类的对象</a:t>
            </a:r>
            <a:r>
              <a:rPr lang="en-US" altLang="zh-CN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的语句中正确的是</a:t>
            </a:r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</a:t>
            </a:r>
            <a:r>
              <a:rPr lang="en-US" altLang="zh-CN" sz="2300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</a:t>
            </a:r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</a:t>
            </a:r>
            <a:r>
              <a:rPr lang="zh-CN" altLang="en-US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</a:p>
          <a:p>
            <a:r>
              <a:rPr lang="zh-CN" altLang="en-US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A) </a:t>
            </a:r>
            <a:r>
              <a:rPr lang="en-US" altLang="zh-CN" sz="23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  </a:t>
            </a:r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a=new  A( );        B) public  A  a=A( );   </a:t>
            </a:r>
          </a:p>
          <a:p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C) A  a=new  class( );             D) a  A;</a:t>
            </a:r>
          </a:p>
          <a:p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</a:p>
          <a:p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3.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设 </a:t>
            </a:r>
            <a:r>
              <a:rPr lang="en-US" altLang="zh-CN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X 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</a:t>
            </a:r>
            <a:r>
              <a:rPr lang="en-US" altLang="zh-CN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Y 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均为已定义的类名，下列声明类</a:t>
            </a:r>
            <a:r>
              <a:rPr lang="en-US" altLang="zh-CN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X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的对象</a:t>
            </a:r>
            <a:r>
              <a:rPr lang="en-US" altLang="zh-CN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x1</a:t>
            </a:r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的语句中</a:t>
            </a:r>
          </a:p>
          <a:p>
            <a:r>
              <a:rPr lang="zh-CN" altLang="en-US" sz="23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正确的是</a:t>
            </a:r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</a:t>
            </a:r>
            <a:r>
              <a:rPr lang="en-US" altLang="zh-CN" sz="2300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</a:t>
            </a:r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</a:t>
            </a:r>
            <a:r>
              <a:rPr lang="zh-CN" altLang="en-US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</a:p>
          <a:p>
            <a:r>
              <a:rPr lang="zh-CN" altLang="en-US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A) public  X  x1= new  Y( );        B) X  x1= X ( );   </a:t>
            </a:r>
          </a:p>
          <a:p>
            <a:r>
              <a:rPr lang="en-US" altLang="zh-CN" sz="23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C) X  x1=new  X( );                D) int  X  x1</a:t>
            </a:r>
            <a:r>
              <a:rPr lang="en-US" altLang="zh-CN" sz="23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;</a:t>
            </a:r>
            <a:endParaRPr lang="en-US" altLang="zh-CN" sz="23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7544" y="404664"/>
            <a:ext cx="10067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练习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4" name="Rectangle 4"/>
          <p:cNvSpPr>
            <a:spLocks noChangeArrowheads="1"/>
          </p:cNvSpPr>
          <p:nvPr/>
        </p:nvSpPr>
        <p:spPr bwMode="auto">
          <a:xfrm>
            <a:off x="761" y="478754"/>
            <a:ext cx="9539791" cy="611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40000"/>
              </a:spcBef>
            </a:pP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设 </a:t>
            </a:r>
            <a:r>
              <a:rPr lang="en-US" altLang="zh-CN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 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</a:t>
            </a:r>
            <a:r>
              <a:rPr lang="en-US" altLang="zh-CN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 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均为已定义的类名，下列声明类</a:t>
            </a:r>
            <a:r>
              <a:rPr lang="en-US" altLang="zh-CN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的对象</a:t>
            </a:r>
            <a:r>
              <a:rPr lang="en-US" altLang="zh-CN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a1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的语句中正确</a:t>
            </a:r>
          </a:p>
          <a:p>
            <a:pPr>
              <a:spcBef>
                <a:spcPct val="40000"/>
              </a:spcBef>
            </a:pP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的是</a:t>
            </a:r>
            <a:r>
              <a:rPr lang="en-US" altLang="zh-CN" sz="22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   )</a:t>
            </a: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</a:p>
          <a:p>
            <a:pPr>
              <a:spcBef>
                <a:spcPct val="40000"/>
              </a:spcBef>
            </a:pP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A) public  A  a1= new  B( );        B) A  a1= A ( );   </a:t>
            </a:r>
          </a:p>
          <a:p>
            <a:pPr>
              <a:spcBef>
                <a:spcPct val="40000"/>
              </a:spcBef>
            </a:pP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C) A  a1=new  A( );                D) int  A  a1;</a:t>
            </a:r>
          </a:p>
          <a:p>
            <a:pPr>
              <a:spcBef>
                <a:spcPct val="40000"/>
              </a:spcBef>
            </a:pP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6. 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设</a:t>
            </a:r>
            <a:r>
              <a:rPr lang="en-US" altLang="zh-CN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 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</a:t>
            </a:r>
            <a:r>
              <a:rPr lang="en-US" altLang="zh-CN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为已定义的类名，下列声明</a:t>
            </a:r>
            <a:r>
              <a:rPr lang="en-US" altLang="zh-CN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类的对象</a:t>
            </a:r>
            <a:r>
              <a:rPr lang="en-US" altLang="zh-CN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a1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的语句中正确的是</a:t>
            </a:r>
            <a:r>
              <a:rPr lang="en-US" altLang="zh-CN" sz="22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   )</a:t>
            </a: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</a:p>
          <a:p>
            <a:pPr>
              <a:spcBef>
                <a:spcPct val="40000"/>
              </a:spcBef>
            </a:pP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A) static  A  a1;         B) public  A  a1=new  A(int  123); </a:t>
            </a:r>
          </a:p>
          <a:p>
            <a:pPr>
              <a:spcBef>
                <a:spcPct val="40000"/>
              </a:spcBef>
            </a:pP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C) B  a1;                D)  A  a1= A( );</a:t>
            </a:r>
          </a:p>
          <a:p>
            <a:pPr>
              <a:spcBef>
                <a:spcPct val="40000"/>
              </a:spcBef>
            </a:pP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7. 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有一个类</a:t>
            </a:r>
            <a:r>
              <a:rPr lang="en-US" altLang="zh-CN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Person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，以下为其构造方法的声明，其中正确的是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 </a:t>
            </a:r>
            <a:r>
              <a:rPr lang="en-US" altLang="zh-CN" sz="22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)</a:t>
            </a: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</a:p>
          <a:p>
            <a:pPr>
              <a:spcBef>
                <a:spcPct val="40000"/>
              </a:spcBef>
            </a:pP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A)public Person (int x){...}           B)static Person (int x){...}</a:t>
            </a:r>
          </a:p>
          <a:p>
            <a:pPr>
              <a:spcBef>
                <a:spcPct val="40000"/>
              </a:spcBef>
            </a:pP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C)public a(int x){...}            D)void Person (int x){...}</a:t>
            </a:r>
          </a:p>
          <a:p>
            <a:pPr>
              <a:spcBef>
                <a:spcPct val="40000"/>
              </a:spcBef>
            </a:pP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8. 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有一个类</a:t>
            </a:r>
            <a:r>
              <a:rPr lang="en-US" altLang="zh-CN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Student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，以下为其构造方法的声明，其中正确的是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 </a:t>
            </a:r>
            <a:r>
              <a:rPr lang="en-US" altLang="zh-CN" sz="22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</a:t>
            </a: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</a:p>
          <a:p>
            <a:pPr>
              <a:spcBef>
                <a:spcPct val="40000"/>
              </a:spcBef>
            </a:pP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A)void Student (int x){...}      B) Student (int x){...}</a:t>
            </a:r>
          </a:p>
          <a:p>
            <a:pPr>
              <a:spcBef>
                <a:spcPct val="40000"/>
              </a:spcBef>
            </a:pP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C)s(int x){...}           D)void s(int x){...}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4" name="Rectangle 4"/>
          <p:cNvSpPr>
            <a:spLocks noChangeArrowheads="1"/>
          </p:cNvSpPr>
          <p:nvPr/>
        </p:nvSpPr>
        <p:spPr bwMode="auto">
          <a:xfrm>
            <a:off x="761" y="478754"/>
            <a:ext cx="9539791" cy="611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40000"/>
              </a:spcBef>
            </a:pP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设 </a:t>
            </a:r>
            <a:r>
              <a:rPr lang="en-US" altLang="zh-CN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 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</a:t>
            </a:r>
            <a:r>
              <a:rPr lang="en-US" altLang="zh-CN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 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均为已定义的类名，下列声明类</a:t>
            </a:r>
            <a:r>
              <a:rPr lang="en-US" altLang="zh-CN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的对象</a:t>
            </a:r>
            <a:r>
              <a:rPr lang="en-US" altLang="zh-CN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a1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的语句中正确</a:t>
            </a:r>
          </a:p>
          <a:p>
            <a:pPr>
              <a:spcBef>
                <a:spcPct val="40000"/>
              </a:spcBef>
            </a:pP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的是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</a:t>
            </a:r>
            <a:r>
              <a:rPr lang="en-US" altLang="zh-CN" sz="2200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</a:t>
            </a: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</a:p>
          <a:p>
            <a:pPr>
              <a:spcBef>
                <a:spcPct val="40000"/>
              </a:spcBef>
            </a:pP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A) public  A  a1= new  B( );        B) A  a1= A ( );   </a:t>
            </a:r>
          </a:p>
          <a:p>
            <a:pPr>
              <a:spcBef>
                <a:spcPct val="40000"/>
              </a:spcBef>
            </a:pP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C) A  a1=new  A( );                D) </a:t>
            </a:r>
            <a:r>
              <a:rPr lang="en-US" altLang="zh-CN" sz="2200" b="1" dirty="0" err="1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A  a1;</a:t>
            </a:r>
          </a:p>
          <a:p>
            <a:pPr>
              <a:spcBef>
                <a:spcPct val="40000"/>
              </a:spcBef>
            </a:pP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6. 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设</a:t>
            </a:r>
            <a:r>
              <a:rPr lang="en-US" altLang="zh-CN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 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</a:t>
            </a:r>
            <a:r>
              <a:rPr lang="en-US" altLang="zh-CN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为已定义的类名，下列声明</a:t>
            </a:r>
            <a:r>
              <a:rPr lang="en-US" altLang="zh-CN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类的对象</a:t>
            </a:r>
            <a:r>
              <a:rPr lang="en-US" altLang="zh-CN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a1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的语句中正确的是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</a:t>
            </a:r>
            <a:r>
              <a:rPr lang="en-US" altLang="zh-CN" sz="2200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</a:t>
            </a: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</a:p>
          <a:p>
            <a:pPr>
              <a:spcBef>
                <a:spcPct val="40000"/>
              </a:spcBef>
            </a:pP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A) static  A  a1;         B) public  A  a1=new  A(</a:t>
            </a:r>
            <a:r>
              <a:rPr lang="en-US" altLang="zh-CN" sz="2200" b="1" dirty="0" err="1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123); </a:t>
            </a:r>
          </a:p>
          <a:p>
            <a:pPr>
              <a:spcBef>
                <a:spcPct val="40000"/>
              </a:spcBef>
            </a:pP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C) B  a1;                D)  A  a1= A( );</a:t>
            </a:r>
          </a:p>
          <a:p>
            <a:pPr>
              <a:spcBef>
                <a:spcPct val="40000"/>
              </a:spcBef>
            </a:pP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7. 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有一个类</a:t>
            </a:r>
            <a:r>
              <a:rPr lang="en-US" altLang="zh-CN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Person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，以下为其构造方法的声明，其中正确的是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 </a:t>
            </a:r>
            <a:r>
              <a:rPr lang="en-US" altLang="zh-CN" sz="2200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)</a:t>
            </a: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</a:p>
          <a:p>
            <a:pPr>
              <a:spcBef>
                <a:spcPct val="40000"/>
              </a:spcBef>
            </a:pP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A)public Person (</a:t>
            </a:r>
            <a:r>
              <a:rPr lang="en-US" altLang="zh-CN" sz="2200" b="1" dirty="0" err="1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x){...}           B)static Person (</a:t>
            </a:r>
            <a:r>
              <a:rPr lang="en-US" altLang="zh-CN" sz="2200" b="1" dirty="0" err="1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x){...}</a:t>
            </a:r>
          </a:p>
          <a:p>
            <a:pPr>
              <a:spcBef>
                <a:spcPct val="40000"/>
              </a:spcBef>
            </a:pP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C)public a(</a:t>
            </a:r>
            <a:r>
              <a:rPr lang="en-US" altLang="zh-CN" sz="2200" b="1" dirty="0" err="1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x){...}            D)void Person (</a:t>
            </a:r>
            <a:r>
              <a:rPr lang="en-US" altLang="zh-CN" sz="2200" b="1" dirty="0" err="1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x){...}</a:t>
            </a:r>
          </a:p>
          <a:p>
            <a:pPr>
              <a:spcBef>
                <a:spcPct val="40000"/>
              </a:spcBef>
            </a:pP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8. 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有一个类</a:t>
            </a:r>
            <a:r>
              <a:rPr lang="en-US" altLang="zh-CN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Student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，以下为其构造方法的声明，其中正确的是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 </a:t>
            </a:r>
            <a:r>
              <a:rPr lang="en-US" altLang="zh-CN" sz="2200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)</a:t>
            </a: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</a:p>
          <a:p>
            <a:pPr>
              <a:spcBef>
                <a:spcPct val="40000"/>
              </a:spcBef>
            </a:pP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A)void Student (</a:t>
            </a:r>
            <a:r>
              <a:rPr lang="en-US" altLang="zh-CN" sz="2200" b="1" dirty="0" err="1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x){...}      B) Student (</a:t>
            </a:r>
            <a:r>
              <a:rPr lang="en-US" altLang="zh-CN" sz="2200" b="1" dirty="0" err="1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x){...}</a:t>
            </a:r>
          </a:p>
          <a:p>
            <a:pPr>
              <a:spcBef>
                <a:spcPct val="40000"/>
              </a:spcBef>
            </a:pP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C)s(</a:t>
            </a:r>
            <a:r>
              <a:rPr lang="en-US" altLang="zh-CN" sz="2200" b="1" dirty="0" err="1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x){...}           D)void s(</a:t>
            </a:r>
            <a:r>
              <a:rPr lang="en-US" altLang="zh-CN" sz="2200" b="1" dirty="0" err="1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x){...}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412776"/>
            <a:ext cx="82809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zh-CN" sz="32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成员变量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：在</a:t>
            </a:r>
            <a:r>
              <a:rPr lang="zh-CN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类中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声明，在</a:t>
            </a:r>
            <a:r>
              <a:rPr lang="zh-CN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类中任何位置可以被访问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en-US" altLang="zh-CN" sz="32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endParaRPr lang="en-US" altLang="zh-CN" sz="32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268288" indent="-268288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zh-CN" sz="32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局部变量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：在</a:t>
            </a:r>
            <a:r>
              <a:rPr lang="zh-CN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方法的内部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或者</a:t>
            </a:r>
            <a:r>
              <a:rPr lang="zh-CN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代码块中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声明，在该方法或者代码块内部可以访问，超出该范围则无法访问。</a:t>
            </a:r>
          </a:p>
          <a:p>
            <a:pPr eaLnBrk="1" hangingPunct="1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endParaRPr lang="zh-CN" altLang="en-US" sz="32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122912" cy="1371600"/>
          </a:xfrm>
        </p:spPr>
        <p:txBody>
          <a:bodyPr/>
          <a:lstStyle/>
          <a:p>
            <a:pPr eaLnBrk="1" hangingPunct="1"/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5.5 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成员变量与局部变量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692696"/>
            <a:ext cx="8639944" cy="5832648"/>
          </a:xfrm>
          <a:solidFill>
            <a:schemeClr val="bg1"/>
          </a:solidFill>
        </p:spPr>
        <p:txBody>
          <a:bodyPr/>
          <a:lstStyle/>
          <a:p>
            <a:pPr>
              <a:lnSpc>
                <a:spcPts val="2800"/>
              </a:lnSpc>
              <a:spcBef>
                <a:spcPts val="0"/>
              </a:spcBef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// Car.java</a:t>
            </a:r>
            <a:endParaRPr lang="zh-CN" altLang="zh-CN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public class Car {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private String brand;          //</a:t>
            </a:r>
            <a:r>
              <a:rPr lang="zh-CN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成员变量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brand</a:t>
            </a:r>
            <a:endParaRPr lang="zh-CN" altLang="zh-CN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private String color;          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//</a:t>
            </a:r>
            <a:r>
              <a:rPr lang="zh-CN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成员变量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color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endParaRPr lang="en-US" altLang="zh-CN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Car(String 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brandIn, String colorIn) {    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   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String  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getColor = "red";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brand 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= brandIn;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color 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= colorIn;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}</a:t>
            </a:r>
            <a:endParaRPr lang="en-US" altLang="zh-CN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void 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print(){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System.out.println(color);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          System.out.println(colorIn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); 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         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System.out.println(getColor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);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}</a:t>
            </a:r>
            <a:endParaRPr lang="en-US" altLang="zh-CN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}</a:t>
            </a:r>
            <a:endParaRPr lang="zh-CN" altLang="en-US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44624"/>
            <a:ext cx="4544834" cy="61555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下面的程序是否正确？</a:t>
            </a:r>
            <a:endParaRPr lang="zh-CN" altLang="en-US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404664"/>
            <a:ext cx="8639944" cy="6192688"/>
          </a:xfrm>
          <a:solidFill>
            <a:schemeClr val="bg1"/>
          </a:solidFill>
        </p:spPr>
        <p:txBody>
          <a:bodyPr/>
          <a:lstStyle/>
          <a:p>
            <a:pPr>
              <a:lnSpc>
                <a:spcPts val="2800"/>
              </a:lnSpc>
              <a:spcBef>
                <a:spcPts val="0"/>
              </a:spcBef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// 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Car.java</a:t>
            </a:r>
            <a:endParaRPr lang="zh-CN" altLang="zh-CN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public class Car {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private String brand;          //</a:t>
            </a:r>
            <a:r>
              <a:rPr lang="zh-CN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成员变量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brand</a:t>
            </a:r>
            <a:endParaRPr lang="zh-CN" altLang="zh-CN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private String color;          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//</a:t>
            </a:r>
            <a:r>
              <a:rPr lang="zh-CN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成员变量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color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endParaRPr lang="en-US" altLang="zh-CN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Car(String 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brandIn, String colorIn) {    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   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String  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getColor = "red";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brand 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= brandIn;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color 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= colorIn;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}</a:t>
            </a:r>
            <a:endParaRPr lang="en-US" altLang="zh-CN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void 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print(){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System.out.println(color);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          System.out.println(colorIn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); 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         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System.out.println(getColor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);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}</a:t>
            </a:r>
            <a:endParaRPr lang="en-US" altLang="zh-CN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Font typeface="Arial" pitchFamily="34" charset="0"/>
              <a:buNone/>
              <a:defRPr/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}</a:t>
            </a:r>
            <a:endParaRPr lang="zh-CN" altLang="en-US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979712" y="4756676"/>
            <a:ext cx="4248472" cy="72008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988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CN" altLang="en-US" sz="3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7" name="Rectangle 5"/>
          <p:cNvSpPr>
            <a:spLocks noGrp="1" noRot="1" noChangeArrowheads="1"/>
          </p:cNvSpPr>
          <p:nvPr>
            <p:ph type="title"/>
          </p:nvPr>
        </p:nvSpPr>
        <p:spPr>
          <a:xfrm>
            <a:off x="733673" y="-243408"/>
            <a:ext cx="1246039" cy="1143000"/>
          </a:xfrm>
          <a:solidFill>
            <a:schemeClr val="bg1"/>
          </a:solidFill>
          <a:ln/>
        </p:spPr>
        <p:txBody>
          <a:bodyPr/>
          <a:lstStyle/>
          <a:p>
            <a:r>
              <a:rPr lang="zh-CN" altLang="en-US" sz="36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练习</a:t>
            </a:r>
          </a:p>
        </p:txBody>
      </p:sp>
      <p:sp>
        <p:nvSpPr>
          <p:cNvPr id="417799" name="Rectangle 7"/>
          <p:cNvSpPr>
            <a:spLocks noChangeArrowheads="1"/>
          </p:cNvSpPr>
          <p:nvPr/>
        </p:nvSpPr>
        <p:spPr bwMode="auto">
          <a:xfrm>
            <a:off x="468313" y="1124744"/>
            <a:ext cx="7200900" cy="5696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static void main(String[] s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){</a:t>
            </a:r>
            <a:endParaRPr lang="en-US" altLang="zh-CN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lnSpc>
                <a:spcPts val="2300"/>
              </a:lnSpc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a,b;//</a:t>
            </a:r>
            <a:r>
              <a:rPr lang="zh-CN" altLang="en-US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定义两个变量，存放您输入的两个数字</a:t>
            </a:r>
          </a:p>
          <a:p>
            <a:pPr lvl="1">
              <a:lnSpc>
                <a:spcPts val="2300"/>
              </a:lnSpc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System.out.println("</a:t>
            </a:r>
            <a:r>
              <a:rPr lang="zh-CN" altLang="en-US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请任意输入两个数：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");</a:t>
            </a:r>
          </a:p>
          <a:p>
            <a:pPr lvl="1">
              <a:lnSpc>
                <a:spcPts val="2300"/>
              </a:lnSpc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Scanner input =new Scanner(System.in);</a:t>
            </a:r>
          </a:p>
          <a:p>
            <a:pPr lvl="1">
              <a:lnSpc>
                <a:spcPts val="2300"/>
              </a:lnSpc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a=input.nextInt();</a:t>
            </a:r>
          </a:p>
          <a:p>
            <a:pPr lvl="1">
              <a:lnSpc>
                <a:spcPts val="2300"/>
              </a:lnSpc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b=input.nextInt();//</a:t>
            </a:r>
            <a:r>
              <a:rPr lang="zh-CN" altLang="en-US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将键盘输入的两个数，分别赋给了变量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</a:t>
            </a:r>
            <a:r>
              <a:rPr lang="zh-CN" altLang="en-US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和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</a:t>
            </a:r>
          </a:p>
          <a:p>
            <a:pPr lvl="1">
              <a:lnSpc>
                <a:spcPts val="2300"/>
              </a:lnSpc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Max 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m=new Max();</a:t>
            </a:r>
          </a:p>
          <a:p>
            <a:pPr lvl="1">
              <a:lnSpc>
                <a:spcPts val="2300"/>
              </a:lnSpc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m.x=a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;</a:t>
            </a:r>
          </a:p>
          <a:p>
            <a:pPr lvl="1">
              <a:lnSpc>
                <a:spcPts val="2300"/>
              </a:lnSpc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m.y=b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;</a:t>
            </a:r>
          </a:p>
          <a:p>
            <a:pPr lvl="1">
              <a:lnSpc>
                <a:spcPts val="2300"/>
              </a:lnSpc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System.out.println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("</a:t>
            </a:r>
            <a:r>
              <a:rPr lang="zh-CN" altLang="en-US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较大值是：</a:t>
            </a: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"+m.bj());</a:t>
            </a:r>
          </a:p>
          <a:p>
            <a:pPr>
              <a:lnSpc>
                <a:spcPts val="2300"/>
              </a:lnSpc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  <a:p>
            <a:pPr>
              <a:lnSpc>
                <a:spcPts val="2300"/>
              </a:lnSpc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static class 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Max{</a:t>
            </a:r>
            <a:endParaRPr lang="en-US" altLang="zh-CN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lnSpc>
                <a:spcPts val="2300"/>
              </a:lnSpc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x;int y;int max;</a:t>
            </a:r>
          </a:p>
          <a:p>
            <a:pPr lvl="1">
              <a:lnSpc>
                <a:spcPts val="2300"/>
              </a:lnSpc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bj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(){</a:t>
            </a:r>
            <a:endParaRPr lang="en-US" altLang="zh-CN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2">
              <a:lnSpc>
                <a:spcPts val="2300"/>
              </a:lnSpc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if (x&lt;y)max=y;</a:t>
            </a:r>
          </a:p>
          <a:p>
            <a:pPr lvl="2">
              <a:lnSpc>
                <a:spcPts val="2300"/>
              </a:lnSpc>
            </a:pPr>
            <a:r>
              <a:rPr lang="en-US" altLang="zh-CN" sz="24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return max;</a:t>
            </a:r>
          </a:p>
          <a:p>
            <a:pPr lvl="1">
              <a:lnSpc>
                <a:spcPts val="2300"/>
              </a:lnSpc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  <a:p>
            <a:pPr marL="0" lvl="1">
              <a:lnSpc>
                <a:spcPts val="2300"/>
              </a:lnSpc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en-US" altLang="zh-CN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17796" name="Rectangle 4"/>
          <p:cNvSpPr>
            <a:spLocks noChangeArrowheads="1"/>
          </p:cNvSpPr>
          <p:nvPr/>
        </p:nvSpPr>
        <p:spPr bwMode="auto">
          <a:xfrm>
            <a:off x="144908" y="714832"/>
            <a:ext cx="874757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zh-CN" altLang="en-US" sz="22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通过</a:t>
            </a: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调用方法</a:t>
            </a:r>
            <a:r>
              <a:rPr lang="en-US" altLang="zh-CN" sz="2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max()</a:t>
            </a:r>
            <a:r>
              <a:rPr lang="zh-CN" altLang="en-US" sz="22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求</a:t>
            </a: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给定的二个整数的</a:t>
            </a:r>
            <a:r>
              <a:rPr lang="zh-CN" altLang="en-US" sz="2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最大值</a:t>
            </a:r>
            <a:r>
              <a:rPr lang="zh-CN" altLang="en-US" sz="22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，请</a:t>
            </a: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将其补充完 整。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42" name="Rectangle 6"/>
          <p:cNvSpPr>
            <a:spLocks noChangeArrowheads="1"/>
          </p:cNvSpPr>
          <p:nvPr/>
        </p:nvSpPr>
        <p:spPr bwMode="auto">
          <a:xfrm>
            <a:off x="179512" y="692696"/>
            <a:ext cx="8712968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通过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调用方法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max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（）求给定的三个数的最大值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，请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将其补充完 整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zh-CN" altLang="en-US" sz="24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class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Class1{</a:t>
            </a: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public static void main( String args[]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){</a:t>
            </a:r>
            <a:endParaRPr lang="en-US" altLang="zh-CN" sz="24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2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int i1=1234,i2=456,i3=-987;</a:t>
            </a:r>
          </a:p>
          <a:p>
            <a:pPr lvl="2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int MaxValue;</a:t>
            </a:r>
          </a:p>
          <a:p>
            <a:pPr lvl="2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MaxValue=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____________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;</a:t>
            </a:r>
          </a:p>
          <a:p>
            <a:pPr lvl="2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System.out.println("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三个数的最大值：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"+MaxValue);</a:t>
            </a:r>
          </a:p>
          <a:p>
            <a:pPr lvl="1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}</a:t>
            </a:r>
          </a:p>
          <a:p>
            <a:pPr lvl="1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public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______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int max(int x,int y,int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z){  </a:t>
            </a:r>
          </a:p>
          <a:p>
            <a:pPr lvl="2"/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int temp1,max_value;</a:t>
            </a:r>
          </a:p>
          <a:p>
            <a:pPr lvl="2"/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temp1=x&gt;y?x:y;</a:t>
            </a:r>
          </a:p>
          <a:p>
            <a:pPr lvl="2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</a:t>
            </a:r>
            <a:r>
              <a:rPr lang="pl-PL" altLang="zh-CN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max_value=temp1&gt;z?temp1:z;</a:t>
            </a:r>
          </a:p>
          <a:p>
            <a:pPr lvl="2"/>
            <a:r>
              <a:rPr lang="pl-PL" altLang="zh-CN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return max_value;</a:t>
            </a:r>
          </a:p>
          <a:p>
            <a:pPr lvl="1"/>
            <a:r>
              <a:rPr lang="pl-PL" altLang="zh-CN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}</a:t>
            </a:r>
          </a:p>
          <a:p>
            <a:r>
              <a:rPr lang="pl-PL" altLang="zh-CN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</p:txBody>
      </p:sp>
      <p:sp>
        <p:nvSpPr>
          <p:cNvPr id="5" name="Rectangle 5"/>
          <p:cNvSpPr>
            <a:spLocks noGrp="1" noRot="1" noChangeArrowheads="1"/>
          </p:cNvSpPr>
          <p:nvPr>
            <p:ph type="title"/>
          </p:nvPr>
        </p:nvSpPr>
        <p:spPr>
          <a:xfrm>
            <a:off x="683568" y="-27384"/>
            <a:ext cx="1246039" cy="792088"/>
          </a:xfrm>
          <a:solidFill>
            <a:schemeClr val="bg1"/>
          </a:solidFill>
          <a:ln/>
        </p:spPr>
        <p:txBody>
          <a:bodyPr/>
          <a:lstStyle/>
          <a:p>
            <a:r>
              <a:rPr lang="zh-CN" altLang="en-US" sz="36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练习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2962672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5.6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构造方法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700808"/>
            <a:ext cx="41764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对象创建的语句：</a:t>
            </a:r>
            <a:endParaRPr lang="en-US" altLang="zh-CN" sz="32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defRPr/>
            </a:pPr>
            <a:endParaRPr lang="en-US" altLang="zh-CN" sz="32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defRPr/>
            </a:pPr>
            <a:r>
              <a:rPr lang="zh-CN" altLang="en-US" sz="32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类名 对象名 </a:t>
            </a:r>
            <a:r>
              <a:rPr lang="en-US" altLang="zh-CN" sz="32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= new</a:t>
            </a:r>
            <a:r>
              <a:rPr lang="zh-CN" altLang="en-US" sz="32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类名（）；</a:t>
            </a:r>
            <a:endParaRPr lang="en-US" altLang="zh-CN" sz="32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defRPr/>
            </a:pPr>
            <a:endParaRPr lang="en-US" altLang="zh-CN" sz="32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defRPr/>
            </a:pPr>
            <a:r>
              <a:rPr lang="en-US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new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后面的方法就是构造方法。</a:t>
            </a: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endParaRPr lang="zh-CN" altLang="en-US" sz="3200" b="1" dirty="0">
              <a:solidFill>
                <a:srgbClr val="00B05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0" y="288032"/>
            <a:ext cx="4536504" cy="63813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//Car.java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eaLnBrk="1" hangingPunct="1">
              <a:buFont typeface="Arial" pitchFamily="34" charset="0"/>
              <a:buNone/>
            </a:pPr>
            <a:r>
              <a:rPr lang="en-US" altLang="zh-CN" sz="1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class Car 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private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String brand;   //</a:t>
            </a:r>
            <a:r>
              <a:rPr lang="zh-CN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私有属性</a:t>
            </a: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private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String color;   //</a:t>
            </a:r>
            <a:r>
              <a:rPr lang="zh-CN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私有属性</a:t>
            </a: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Car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(){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	brand=“Test”;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	color=“gray”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Car(String brandIn, String colorIn) 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	 brand=brandIn;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	color=colorIn;      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}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String getBrand(){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return brand; 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String getColor(){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	return color;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}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en-US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51520" y="2564904"/>
            <a:ext cx="4248472" cy="1224136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988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CN" altLang="en-US" sz="3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50" charset="-128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1355524"/>
            <a:ext cx="8280920" cy="4665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00"/>
              </a:lnSpc>
              <a:defRPr/>
            </a:pP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构造方法是类的一种特殊方法，它的特殊性主要体现在如下的几个方面：</a:t>
            </a:r>
          </a:p>
          <a:p>
            <a:pPr marL="536575" indent="-363538" algn="just">
              <a:lnSpc>
                <a:spcPts val="4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  <a:defRPr/>
            </a:pP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构造方法的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方法名与类名相同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</a:p>
          <a:p>
            <a:pPr marL="536575" indent="-363538" algn="just">
              <a:lnSpc>
                <a:spcPts val="4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  <a:defRPr/>
            </a:pP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构造方法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没有返回值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不加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void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修饰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，也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不能在方法中使用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return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语句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</a:p>
          <a:p>
            <a:pPr marL="536575" indent="-363538" algn="just">
              <a:lnSpc>
                <a:spcPts val="4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  <a:defRPr/>
            </a:pP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构造方法的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主要作用是初始化成员变量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</a:p>
          <a:p>
            <a:pPr marL="536575" indent="-363538" algn="just">
              <a:lnSpc>
                <a:spcPts val="4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  <a:defRPr/>
            </a:pP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构造方法的调用比较特殊，是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在创建类的新对象时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，由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系统自动调用该类的构造方法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，并且</a:t>
            </a:r>
            <a:r>
              <a:rPr lang="zh-CN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只调用一次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zh-CN" altLang="en-US" sz="28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2962672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5.6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构造方法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3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301625" y="269775"/>
            <a:ext cx="2758207" cy="1143001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万物皆对象</a:t>
            </a:r>
          </a:p>
        </p:txBody>
      </p:sp>
      <p:sp>
        <p:nvSpPr>
          <p:cNvPr id="337924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457200" y="1268413"/>
            <a:ext cx="8229600" cy="4525962"/>
          </a:xfrm>
        </p:spPr>
        <p:txBody>
          <a:bodyPr/>
          <a:lstStyle/>
          <a:p>
            <a:r>
              <a:rPr lang="zh-CN" altLang="en-US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世界是由什么组成的？ </a:t>
            </a: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900113" y="2084388"/>
            <a:ext cx="7416800" cy="2713038"/>
            <a:chOff x="748" y="1540"/>
            <a:chExt cx="4672" cy="1709"/>
          </a:xfrm>
        </p:grpSpPr>
        <p:sp>
          <p:nvSpPr>
            <p:cNvPr id="337928" name="Rectangle 8"/>
            <p:cNvSpPr>
              <a:spLocks noChangeArrowheads="1"/>
            </p:cNvSpPr>
            <p:nvPr/>
          </p:nvSpPr>
          <p:spPr bwMode="auto">
            <a:xfrm>
              <a:off x="748" y="1623"/>
              <a:ext cx="635" cy="192"/>
            </a:xfrm>
            <a:prstGeom prst="rect">
              <a:avLst/>
            </a:prstGeom>
            <a:solidFill>
              <a:srgbClr val="92D05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华文中宋" pitchFamily="2" charset="-122"/>
                  <a:ea typeface="华文中宋" pitchFamily="2" charset="-122"/>
                </a:rPr>
                <a:t>            </a:t>
              </a:r>
              <a:r>
                <a:rPr lang="zh-CN" altLang="en-US" sz="2000" b="1" dirty="0">
                  <a:latin typeface="华文中宋" pitchFamily="2" charset="-122"/>
                  <a:ea typeface="华文中宋" pitchFamily="2" charset="-122"/>
                </a:rPr>
                <a:t>名胜             </a:t>
              </a:r>
            </a:p>
          </p:txBody>
        </p:sp>
        <p:sp>
          <p:nvSpPr>
            <p:cNvPr id="337929" name="Rectangle 9"/>
            <p:cNvSpPr>
              <a:spLocks noChangeArrowheads="1"/>
            </p:cNvSpPr>
            <p:nvPr/>
          </p:nvSpPr>
          <p:spPr bwMode="auto">
            <a:xfrm>
              <a:off x="3923" y="1842"/>
              <a:ext cx="726" cy="182"/>
            </a:xfrm>
            <a:prstGeom prst="rect">
              <a:avLst/>
            </a:prstGeom>
            <a:solidFill>
              <a:srgbClr val="92D05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zh-CN" altLang="en-US" sz="2000" b="1" dirty="0" smtClean="0">
                  <a:latin typeface="华文中宋" pitchFamily="2" charset="-122"/>
                  <a:ea typeface="华文中宋" pitchFamily="2" charset="-122"/>
                </a:rPr>
                <a:t>  人</a:t>
              </a:r>
              <a:endParaRPr lang="zh-CN" altLang="en-US" sz="2000" b="1" dirty="0"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337930" name="Rectangle 10"/>
            <p:cNvSpPr>
              <a:spLocks noChangeArrowheads="1"/>
            </p:cNvSpPr>
            <p:nvPr/>
          </p:nvSpPr>
          <p:spPr bwMode="auto">
            <a:xfrm>
              <a:off x="793" y="3022"/>
              <a:ext cx="635" cy="227"/>
            </a:xfrm>
            <a:prstGeom prst="rect">
              <a:avLst/>
            </a:prstGeom>
            <a:solidFill>
              <a:srgbClr val="92D05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zh-CN" sz="2000" b="1" dirty="0">
                  <a:latin typeface="华文中宋" pitchFamily="2" charset="-122"/>
                  <a:ea typeface="华文中宋" pitchFamily="2" charset="-122"/>
                </a:rPr>
                <a:t> </a:t>
              </a:r>
              <a:r>
                <a:rPr lang="en-US" altLang="zh-CN" sz="2000" b="1" dirty="0" smtClean="0">
                  <a:latin typeface="华文中宋" pitchFamily="2" charset="-122"/>
                  <a:ea typeface="华文中宋" pitchFamily="2" charset="-122"/>
                </a:rPr>
                <a:t> </a:t>
              </a:r>
              <a:r>
                <a:rPr lang="zh-CN" altLang="en-US" sz="2000" b="1" dirty="0" smtClean="0">
                  <a:latin typeface="华文中宋" pitchFamily="2" charset="-122"/>
                  <a:ea typeface="华文中宋" pitchFamily="2" charset="-122"/>
                </a:rPr>
                <a:t>物</a:t>
              </a:r>
              <a:r>
                <a:rPr lang="zh-CN" altLang="en-US" sz="2000" b="1" dirty="0">
                  <a:latin typeface="华文中宋" pitchFamily="2" charset="-122"/>
                  <a:ea typeface="华文中宋" pitchFamily="2" charset="-122"/>
                </a:rPr>
                <a:t>品             </a:t>
              </a:r>
            </a:p>
          </p:txBody>
        </p:sp>
        <p:sp>
          <p:nvSpPr>
            <p:cNvPr id="337931" name="Rectangle 11"/>
            <p:cNvSpPr>
              <a:spLocks noChangeArrowheads="1"/>
            </p:cNvSpPr>
            <p:nvPr/>
          </p:nvSpPr>
          <p:spPr bwMode="auto">
            <a:xfrm>
              <a:off x="3923" y="1540"/>
              <a:ext cx="1497" cy="238"/>
            </a:xfrm>
            <a:prstGeom prst="rect">
              <a:avLst/>
            </a:prstGeom>
            <a:solidFill>
              <a:srgbClr val="92D05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latin typeface="华文中宋" pitchFamily="2" charset="-122"/>
                  <a:ea typeface="华文中宋" pitchFamily="2" charset="-122"/>
                </a:rPr>
                <a:t>        </a:t>
              </a:r>
              <a:r>
                <a:rPr lang="zh-CN" altLang="en-US" sz="2000" b="1" dirty="0">
                  <a:latin typeface="华文中宋" pitchFamily="2" charset="-122"/>
                  <a:ea typeface="华文中宋" pitchFamily="2" charset="-122"/>
                </a:rPr>
                <a:t>动物 ，植物</a:t>
              </a:r>
              <a:r>
                <a:rPr lang="en-US" altLang="zh-CN" sz="2000" b="1" dirty="0">
                  <a:latin typeface="华文中宋" pitchFamily="2" charset="-122"/>
                  <a:ea typeface="华文中宋" pitchFamily="2" charset="-122"/>
                </a:rPr>
                <a:t>……         </a:t>
              </a:r>
            </a:p>
          </p:txBody>
        </p:sp>
      </p:grpSp>
      <p:pic>
        <p:nvPicPr>
          <p:cNvPr id="2050" name="Picture 2" descr="C:\Users\Administrator\Desktop\u=3658649095,1394128745&amp;fm=26&amp;gp=0.jpg"/>
          <p:cNvPicPr>
            <a:picLocks noChangeAspect="1" noChangeArrowheads="1"/>
          </p:cNvPicPr>
          <p:nvPr/>
        </p:nvPicPr>
        <p:blipFill>
          <a:blip r:embed="rId3" cstate="print"/>
          <a:srcRect l="47577"/>
          <a:stretch>
            <a:fillRect/>
          </a:stretch>
        </p:blipFill>
        <p:spPr bwMode="auto">
          <a:xfrm>
            <a:off x="1115616" y="2780928"/>
            <a:ext cx="1080120" cy="1289796"/>
          </a:xfrm>
          <a:prstGeom prst="rect">
            <a:avLst/>
          </a:prstGeom>
          <a:noFill/>
        </p:spPr>
      </p:pic>
      <p:pic>
        <p:nvPicPr>
          <p:cNvPr id="2051" name="Picture 3" descr="C:\Users\Administrator\Desktop\u=2799716777,2501157792&amp;fm=26&amp;gp=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1283" y="2852936"/>
            <a:ext cx="1918709" cy="1224136"/>
          </a:xfrm>
          <a:prstGeom prst="rect">
            <a:avLst/>
          </a:prstGeom>
          <a:noFill/>
        </p:spPr>
      </p:pic>
      <p:pic>
        <p:nvPicPr>
          <p:cNvPr id="2052" name="Picture 4" descr="C:\Users\Administrator\Desktop\timg (1)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600" y="4941168"/>
            <a:ext cx="1450603" cy="1450603"/>
          </a:xfrm>
          <a:prstGeom prst="rect">
            <a:avLst/>
          </a:prstGeom>
          <a:noFill/>
        </p:spPr>
      </p:pic>
      <p:pic>
        <p:nvPicPr>
          <p:cNvPr id="2053" name="Picture 5" descr="C:\Users\Administrator\Desktop\timg (2).jpg"/>
          <p:cNvPicPr>
            <a:picLocks noChangeAspect="1" noChangeArrowheads="1"/>
          </p:cNvPicPr>
          <p:nvPr/>
        </p:nvPicPr>
        <p:blipFill>
          <a:blip r:embed="rId6" cstate="print"/>
          <a:srcRect b="11439"/>
          <a:stretch>
            <a:fillRect/>
          </a:stretch>
        </p:blipFill>
        <p:spPr bwMode="auto">
          <a:xfrm flipH="1">
            <a:off x="2483768" y="5085184"/>
            <a:ext cx="2808312" cy="1368152"/>
          </a:xfrm>
          <a:prstGeom prst="rect">
            <a:avLst/>
          </a:prstGeom>
          <a:noFill/>
        </p:spPr>
      </p:pic>
      <p:pic>
        <p:nvPicPr>
          <p:cNvPr id="2055" name="Picture 7" descr="C:\Users\Administrator\Desktop\timg (3)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40152" y="3140968"/>
            <a:ext cx="1152128" cy="1728192"/>
          </a:xfrm>
          <a:prstGeom prst="rect">
            <a:avLst/>
          </a:prstGeom>
          <a:noFill/>
        </p:spPr>
      </p:pic>
      <p:pic>
        <p:nvPicPr>
          <p:cNvPr id="2056" name="Picture 8" descr="C:\Users\Administrator\Desktop\timg (4).jpg"/>
          <p:cNvPicPr>
            <a:picLocks noChangeAspect="1" noChangeArrowheads="1"/>
          </p:cNvPicPr>
          <p:nvPr/>
        </p:nvPicPr>
        <p:blipFill>
          <a:blip r:embed="rId8" cstate="print"/>
          <a:srcRect r="28941"/>
          <a:stretch>
            <a:fillRect/>
          </a:stretch>
        </p:blipFill>
        <p:spPr bwMode="auto">
          <a:xfrm>
            <a:off x="7236296" y="3140968"/>
            <a:ext cx="1656184" cy="16570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5.6.2 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构造方法重载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5" y="1412776"/>
            <a:ext cx="8136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构造方法的</a:t>
            </a:r>
            <a:r>
              <a:rPr lang="zh-CN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参数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可以有</a:t>
            </a:r>
            <a:r>
              <a:rPr lang="zh-CN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零个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或</a:t>
            </a:r>
            <a:r>
              <a:rPr lang="zh-CN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多个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。一个类也</a:t>
            </a:r>
            <a:r>
              <a:rPr lang="zh-CN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可以定义多个构造方法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，方法的</a:t>
            </a:r>
            <a:r>
              <a:rPr lang="zh-CN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名字相同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，但</a:t>
            </a:r>
            <a:r>
              <a:rPr lang="zh-CN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参数不同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，这种情况叫做</a:t>
            </a:r>
            <a:r>
              <a:rPr lang="zh-CN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方法重载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>
          <a:xfrm>
            <a:off x="683568" y="58847"/>
            <a:ext cx="7956376" cy="6740307"/>
          </a:xfrm>
          <a:solidFill>
            <a:schemeClr val="bg1"/>
          </a:solidFill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266700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//Person.java</a:t>
            </a:r>
          </a:p>
          <a:p>
            <a:pPr marL="0" indent="266700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class Person {</a:t>
            </a:r>
          </a:p>
          <a:p>
            <a:pPr marL="400050" lvl="1" indent="266700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private String name = ”unknown”;</a:t>
            </a:r>
          </a:p>
          <a:p>
            <a:pPr marL="400050" lvl="1" indent="266700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private     </a:t>
            </a:r>
            <a:r>
              <a:rPr lang="en-US" altLang="zh-CN" sz="1800" b="1" dirty="0" err="1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</a:t>
            </a:r>
            <a:r>
              <a:rPr lang="en-US" altLang="zh-CN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age  = -1;</a:t>
            </a:r>
          </a:p>
          <a:p>
            <a:pPr marL="400050" lvl="1" indent="266700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 </a:t>
            </a:r>
          </a:p>
          <a:p>
            <a:pPr marL="400050" lvl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// </a:t>
            </a:r>
            <a:r>
              <a:rPr lang="zh-CN" altLang="en-US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不带参数的构造方法</a:t>
            </a:r>
          </a:p>
          <a:p>
            <a:pPr marL="400050" lvl="1" indent="266700"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</a:t>
            </a:r>
            <a:r>
              <a:rPr lang="en-US" altLang="zh-CN" sz="18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</a:t>
            </a:r>
            <a:r>
              <a:rPr lang="en-US" altLang="zh-CN" sz="1800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Person</a:t>
            </a:r>
            <a:r>
              <a:rPr lang="en-US" altLang="zh-CN" sz="18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()</a:t>
            </a:r>
            <a:r>
              <a:rPr lang="en-US" altLang="zh-CN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{                      </a:t>
            </a:r>
          </a:p>
          <a:p>
            <a:pPr marL="400050" lvl="1" indent="266700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System.out.println</a:t>
            </a:r>
            <a:r>
              <a:rPr lang="en-US" altLang="zh-CN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(“constructor1 is calling”);</a:t>
            </a:r>
          </a:p>
          <a:p>
            <a:pPr marL="400050" lvl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}</a:t>
            </a:r>
            <a:endParaRPr lang="en-US" altLang="zh-CN" sz="18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400050" lvl="1" indent="266700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 </a:t>
            </a:r>
          </a:p>
          <a:p>
            <a:pPr marL="400050" lvl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// </a:t>
            </a:r>
            <a:r>
              <a:rPr lang="zh-CN" altLang="en-US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有一个参数的构造方法</a:t>
            </a:r>
          </a:p>
          <a:p>
            <a:pPr marL="400050" lvl="1" indent="266700"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</a:t>
            </a:r>
            <a:r>
              <a:rPr lang="en-US" altLang="zh-CN" sz="18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</a:t>
            </a:r>
            <a:r>
              <a:rPr lang="en-US" altLang="zh-CN" sz="1800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Person</a:t>
            </a:r>
            <a:r>
              <a:rPr lang="en-US" altLang="zh-CN" sz="18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(String </a:t>
            </a:r>
            <a:r>
              <a:rPr lang="en-US" altLang="zh-CN" sz="18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nameIn</a:t>
            </a:r>
            <a:r>
              <a:rPr lang="en-US" altLang="zh-CN" sz="18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</a:t>
            </a:r>
            <a:r>
              <a:rPr lang="en-US" altLang="zh-CN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{         </a:t>
            </a:r>
          </a:p>
          <a:p>
            <a:pPr marL="400050" lvl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	name </a:t>
            </a:r>
            <a:r>
              <a:rPr lang="en-US" altLang="zh-CN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= nameIn;</a:t>
            </a:r>
          </a:p>
          <a:p>
            <a:pPr marL="400050" lvl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	System.out.println</a:t>
            </a:r>
            <a:r>
              <a:rPr lang="en-US" altLang="zh-CN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(“constructor2  is calling”);</a:t>
            </a:r>
          </a:p>
          <a:p>
            <a:pPr marL="400050" lvl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	System.out.println</a:t>
            </a:r>
            <a:r>
              <a:rPr lang="en-US" altLang="zh-CN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(“name is:” + name);</a:t>
            </a:r>
          </a:p>
          <a:p>
            <a:pPr marL="400050" lvl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}</a:t>
            </a:r>
            <a:endParaRPr lang="en-US" altLang="zh-CN" sz="18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400050" lvl="1" indent="266700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 </a:t>
            </a:r>
          </a:p>
          <a:p>
            <a:pPr marL="400050" lvl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// </a:t>
            </a:r>
            <a:r>
              <a:rPr lang="zh-CN" altLang="en-US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有多个参数的构造方法</a:t>
            </a:r>
          </a:p>
          <a:p>
            <a:pPr marL="400050" lvl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</a:t>
            </a: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</a:t>
            </a:r>
            <a:r>
              <a:rPr lang="en-US" altLang="zh-CN" sz="1800" b="1" dirty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Person</a:t>
            </a:r>
            <a:r>
              <a:rPr lang="en-US" altLang="zh-CN" sz="18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(String nameIn, int ageIn)</a:t>
            </a:r>
            <a:r>
              <a:rPr lang="en-US" altLang="zh-CN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{ </a:t>
            </a:r>
          </a:p>
          <a:p>
            <a:pPr marL="400050" lvl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	name </a:t>
            </a:r>
            <a:r>
              <a:rPr lang="en-US" altLang="zh-CN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= nameIn;</a:t>
            </a:r>
          </a:p>
          <a:p>
            <a:pPr marL="400050" lvl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	age </a:t>
            </a:r>
            <a:r>
              <a:rPr lang="en-US" altLang="zh-CN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= ageIn;</a:t>
            </a:r>
          </a:p>
          <a:p>
            <a:pPr marL="400050" lvl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	System.out.println</a:t>
            </a:r>
            <a:r>
              <a:rPr lang="en-US" altLang="zh-CN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(“constructor3 is calling”);</a:t>
            </a:r>
          </a:p>
          <a:p>
            <a:pPr marL="400050" lvl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	System.out.println</a:t>
            </a:r>
            <a:r>
              <a:rPr lang="en-US" altLang="zh-CN" sz="1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(“name and age is:” + name + “;” + age);</a:t>
            </a:r>
            <a:endParaRPr lang="en-US" altLang="zh-CN" sz="1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971600" y="576064"/>
            <a:ext cx="5904656" cy="6021288"/>
          </a:xfrm>
        </p:spPr>
        <p:txBody>
          <a:bodyPr/>
          <a:lstStyle/>
          <a:p>
            <a:pPr lvl="1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void shout(){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System.out.println(“I’m happy.”);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//TestPerson.java</a:t>
            </a:r>
            <a:endParaRPr lang="zh-CN" altLang="zh-CN" sz="18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class TestPerson 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static void main(String ags[]){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2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// </a:t>
            </a:r>
            <a:r>
              <a:rPr lang="zh-CN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调用不带参数的构造方法创建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P1</a:t>
            </a:r>
            <a:r>
              <a:rPr lang="zh-CN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对象</a:t>
            </a:r>
          </a:p>
          <a:p>
            <a:pPr lvl="2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Person p1 = new </a:t>
            </a:r>
            <a:r>
              <a:rPr lang="en-US" altLang="zh-CN" sz="1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Person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();         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2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p1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.shout();</a:t>
            </a:r>
            <a:endParaRPr lang="zh-CN" altLang="zh-CN" sz="4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2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// </a:t>
            </a:r>
            <a:r>
              <a:rPr lang="zh-CN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调用带一个参数的构造方法创建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P2</a:t>
            </a:r>
            <a:r>
              <a:rPr lang="zh-CN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对象</a:t>
            </a:r>
          </a:p>
          <a:p>
            <a:pPr lvl="2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Person p2 = new </a:t>
            </a:r>
            <a:r>
              <a:rPr lang="en-US" altLang="zh-CN" sz="1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Person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(“Tommy”); 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2">
              <a:buNone/>
            </a:pPr>
            <a:r>
              <a:rPr lang="en-US" altLang="zh-CN" sz="1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p2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.shout();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2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// </a:t>
            </a:r>
            <a:r>
              <a:rPr lang="zh-CN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调用带多个参数的构造方法创建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P3</a:t>
            </a:r>
            <a:r>
              <a:rPr lang="zh-CN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对象</a:t>
            </a:r>
          </a:p>
          <a:p>
            <a:pPr lvl="2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Person  p3 = new </a:t>
            </a:r>
            <a:r>
              <a:rPr lang="en-US" altLang="zh-CN" sz="1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Person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(“Jenny”, 20); </a:t>
            </a:r>
          </a:p>
          <a:p>
            <a:pPr lvl="2">
              <a:buNone/>
            </a:pPr>
            <a:r>
              <a:rPr lang="en-US" altLang="zh-CN" sz="1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p3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.shout();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}</a:t>
            </a:r>
          </a:p>
          <a:p>
            <a:pPr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1484784"/>
            <a:ext cx="82809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6575" indent="-363538">
              <a:lnSpc>
                <a:spcPts val="384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  <a:defRPr/>
            </a:pP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构造方法重载是比较常见的。</a:t>
            </a:r>
            <a:r>
              <a:rPr lang="zh-CN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调用构造方法时，编译器根据参数情况判断用哪个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536575" indent="-363538">
              <a:lnSpc>
                <a:spcPts val="384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  <a:defRPr/>
            </a:pPr>
            <a:r>
              <a:rPr lang="zh-CN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每个类里至少有一个构造方法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，如果程序没有定义构造方法，系统会</a:t>
            </a:r>
            <a:r>
              <a:rPr lang="zh-CN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自动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为类</a:t>
            </a:r>
            <a:r>
              <a:rPr lang="zh-CN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产生一个默认的构造方法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536575" indent="-363538">
              <a:lnSpc>
                <a:spcPts val="384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  <a:defRPr/>
            </a:pPr>
            <a:r>
              <a:rPr lang="zh-CN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默认的构造方法没有参数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，在</a:t>
            </a:r>
            <a:r>
              <a:rPr lang="zh-CN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方法体内也没有代码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，即什么也不做。</a:t>
            </a:r>
            <a:endParaRPr lang="zh-CN" altLang="en-US" sz="2800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5.6.2 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构造方法重载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8" name="Rectangle 4"/>
          <p:cNvSpPr>
            <a:spLocks noChangeArrowheads="1"/>
          </p:cNvSpPr>
          <p:nvPr/>
        </p:nvSpPr>
        <p:spPr bwMode="auto">
          <a:xfrm>
            <a:off x="395536" y="1837267"/>
            <a:ext cx="6647974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下面是一个类的定义，请将其补充完整。</a:t>
            </a:r>
          </a:p>
          <a:p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class 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_____       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{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String name;</a:t>
            </a:r>
          </a:p>
          <a:p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int    age;</a:t>
            </a:r>
          </a:p>
          <a:p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Student(  _____  s, int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){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name=s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;</a:t>
            </a:r>
          </a:p>
          <a:p>
            <a:pPr lvl="1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age=i;</a:t>
            </a:r>
          </a:p>
          <a:p>
            <a:pPr lvl="1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  <a:p>
            <a:pPr eaLnBrk="0" hangingPunct="0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zh-CN" altLang="en-US" sz="36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练习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8" name="Rectangle 4"/>
          <p:cNvSpPr>
            <a:spLocks noChangeArrowheads="1"/>
          </p:cNvSpPr>
          <p:nvPr/>
        </p:nvSpPr>
        <p:spPr bwMode="auto">
          <a:xfrm>
            <a:off x="395536" y="1837267"/>
            <a:ext cx="6647974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下面是一个类的定义，请将其补充完整。</a:t>
            </a:r>
          </a:p>
          <a:p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class  _____ 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{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String name;</a:t>
            </a:r>
          </a:p>
          <a:p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int    age;</a:t>
            </a:r>
          </a:p>
          <a:p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Student(  _____  s, int 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){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name=s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;</a:t>
            </a:r>
          </a:p>
          <a:p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age=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;</a:t>
            </a:r>
          </a:p>
          <a:p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}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  <a:p>
            <a:pPr eaLnBrk="0" hangingPunct="0"/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</a:p>
        </p:txBody>
      </p:sp>
      <p:sp>
        <p:nvSpPr>
          <p:cNvPr id="415749" name="Rectangle 5"/>
          <p:cNvSpPr>
            <a:spLocks noChangeArrowheads="1"/>
          </p:cNvSpPr>
          <p:nvPr/>
        </p:nvSpPr>
        <p:spPr bwMode="auto">
          <a:xfrm>
            <a:off x="1314476" y="2257708"/>
            <a:ext cx="13853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Student</a:t>
            </a:r>
            <a:endParaRPr lang="en-US" altLang="zh-CN" sz="2800" b="1" dirty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411760" y="3501008"/>
            <a:ext cx="11432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</a:t>
            </a:r>
            <a:endParaRPr lang="en-US" altLang="zh-CN" sz="2800" b="1" dirty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zh-CN" altLang="en-US" sz="36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练习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15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9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2" name="Rectangle 4"/>
          <p:cNvSpPr>
            <a:spLocks noChangeArrowheads="1"/>
          </p:cNvSpPr>
          <p:nvPr/>
        </p:nvSpPr>
        <p:spPr bwMode="auto">
          <a:xfrm>
            <a:off x="467544" y="1070899"/>
            <a:ext cx="6917278" cy="50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pl-PL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</a:t>
            </a:r>
            <a:r>
              <a:rPr lang="zh-CN" altLang="pl-PL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下面是一个类的定义，请将其补充完整。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pl-PL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___________  </a:t>
            </a:r>
            <a:r>
              <a:rPr lang="pl-PL" altLang="zh-CN" sz="28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A{ 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pl-PL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</a:t>
            </a:r>
            <a:r>
              <a:rPr lang="pl-PL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 s;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</a:t>
            </a:r>
            <a:r>
              <a:rPr lang="pl-PL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_____  int  a=666;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</a:t>
            </a:r>
            <a:r>
              <a:rPr lang="pl-PL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A(String s1) 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</a:t>
            </a:r>
            <a:r>
              <a:rPr lang="pl-PL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{    s=s1;    }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</a:t>
            </a:r>
            <a:r>
              <a:rPr lang="pl-PL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static int geta( ) 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{    return  a;  }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4888" y="-27384"/>
            <a:ext cx="1316832" cy="936104"/>
          </a:xfrm>
          <a:solidFill>
            <a:schemeClr val="bg1"/>
          </a:solidFill>
        </p:spPr>
        <p:txBody>
          <a:bodyPr/>
          <a:lstStyle/>
          <a:p>
            <a:r>
              <a:rPr lang="zh-CN" altLang="en-US" sz="36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练习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2" name="Rectangle 4"/>
          <p:cNvSpPr>
            <a:spLocks noChangeArrowheads="1"/>
          </p:cNvSpPr>
          <p:nvPr/>
        </p:nvSpPr>
        <p:spPr bwMode="auto">
          <a:xfrm>
            <a:off x="467544" y="1070899"/>
            <a:ext cx="6917278" cy="50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pl-PL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</a:t>
            </a:r>
            <a:r>
              <a:rPr lang="zh-CN" altLang="pl-PL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下面是一个类的定义，请将其补充完整。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pl-PL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___________  </a:t>
            </a:r>
            <a:r>
              <a:rPr lang="pl-PL" altLang="zh-CN" sz="28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A{ 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pl-PL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</a:t>
            </a:r>
            <a:r>
              <a:rPr lang="pl-PL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 s;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</a:t>
            </a:r>
            <a:r>
              <a:rPr lang="pl-PL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_____  int  a=666;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</a:t>
            </a:r>
            <a:r>
              <a:rPr lang="pl-PL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A(String s1) </a:t>
            </a:r>
            <a:endParaRPr lang="en-US" altLang="zh-CN" sz="28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</a:t>
            </a:r>
            <a:r>
              <a:rPr lang="pl-PL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{    s=s1;    }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</a:t>
            </a:r>
            <a:r>
              <a:rPr lang="pl-PL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static int geta( ) 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{    return  a;  }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</p:txBody>
      </p:sp>
      <p:sp>
        <p:nvSpPr>
          <p:cNvPr id="416773" name="Rectangle 5"/>
          <p:cNvSpPr>
            <a:spLocks noChangeArrowheads="1"/>
          </p:cNvSpPr>
          <p:nvPr/>
        </p:nvSpPr>
        <p:spPr bwMode="auto">
          <a:xfrm>
            <a:off x="827584" y="2689756"/>
            <a:ext cx="100219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l-PL" altLang="zh-CN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static</a:t>
            </a:r>
            <a:endParaRPr lang="zh-CN" altLang="en-US" sz="28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259632" y="1609636"/>
            <a:ext cx="9012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l-PL" altLang="zh-CN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class</a:t>
            </a:r>
            <a:endParaRPr lang="zh-CN" altLang="en-US" sz="28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734888" y="-27384"/>
            <a:ext cx="1316832" cy="936104"/>
          </a:xfrm>
          <a:solidFill>
            <a:schemeClr val="bg1"/>
          </a:solidFill>
        </p:spPr>
        <p:txBody>
          <a:bodyPr/>
          <a:lstStyle/>
          <a:p>
            <a:r>
              <a:rPr lang="zh-CN" altLang="en-US" sz="36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练习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16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3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 bwMode="auto">
          <a:xfrm>
            <a:off x="971600" y="1340768"/>
            <a:ext cx="5472608" cy="4104456"/>
          </a:xfrm>
          <a:prstGeom prst="roundRect">
            <a:avLst>
              <a:gd name="adj" fmla="val 6296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988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CN" altLang="en-US" sz="3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50" charset="-128"/>
            </a:endParaRPr>
          </a:p>
        </p:txBody>
      </p:sp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5.7 this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关键字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23446" y="1472585"/>
            <a:ext cx="61568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50000"/>
              </a:lnSpc>
              <a:buFont typeface="Arial" pitchFamily="34" charset="0"/>
              <a:buNone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class Car {</a:t>
            </a:r>
            <a:endParaRPr lang="zh-CN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None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brand;  </a:t>
            </a:r>
            <a:endParaRPr lang="zh-CN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None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Car(String brand) {</a:t>
            </a:r>
            <a:endParaRPr lang="zh-CN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None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	 brand=brand;</a:t>
            </a:r>
            <a:endParaRPr lang="zh-CN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None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  <a:p>
            <a:pPr marL="0" lvl="1" eaLnBrk="1" hangingPunct="1">
              <a:lnSpc>
                <a:spcPct val="150000"/>
              </a:lnSpc>
              <a:buFont typeface="Arial" pitchFamily="34" charset="0"/>
              <a:buNone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en-US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5.7 this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关键字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1358" y="1427292"/>
            <a:ext cx="8245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构造方法的作用是对成员变量进行初始化，在初始化变量时，有时会出现命名冲突问题。</a:t>
            </a:r>
            <a:r>
              <a:rPr lang="zh-CN" altLang="en-US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为了解决这个问题，引入了</a:t>
            </a:r>
            <a:r>
              <a:rPr lang="en-US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this</a:t>
            </a:r>
            <a:r>
              <a:rPr lang="zh-CN" altLang="en-US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关键字。</a:t>
            </a:r>
            <a:endParaRPr lang="zh-CN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3356992"/>
            <a:ext cx="74911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itchFamily="34" charset="0"/>
              <a:buNone/>
              <a:defRPr/>
            </a:pP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关键字</a:t>
            </a: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32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this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表示</a:t>
            </a:r>
            <a:r>
              <a:rPr lang="zh-CN" altLang="zh-CN" sz="32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当前类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，它有三种用法</a:t>
            </a:r>
            <a:r>
              <a:rPr lang="zh-CN" altLang="en-US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：</a:t>
            </a:r>
            <a:endParaRPr lang="en-US" altLang="zh-CN" sz="32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536575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  <a:defRPr/>
            </a:pP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表示类中的</a:t>
            </a:r>
            <a:r>
              <a:rPr lang="zh-CN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成员</a:t>
            </a:r>
          </a:p>
          <a:p>
            <a:pPr marL="536575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  <a:defRPr/>
            </a:pP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使用</a:t>
            </a: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this 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调用</a:t>
            </a:r>
            <a:r>
              <a:rPr lang="zh-CN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构造方法</a:t>
            </a:r>
          </a:p>
          <a:p>
            <a:pPr marL="536575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  <a:defRPr/>
            </a:pP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</a:t>
            </a: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表示</a:t>
            </a:r>
            <a:r>
              <a:rPr lang="zh-CN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当前对象</a:t>
            </a:r>
            <a:endParaRPr lang="zh-CN" altLang="en-US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74848" y="404813"/>
            <a:ext cx="2612976" cy="792162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身边的对象</a:t>
            </a:r>
          </a:p>
        </p:txBody>
      </p:sp>
      <p:sp>
        <p:nvSpPr>
          <p:cNvPr id="339971" name="AutoShape 3"/>
          <p:cNvSpPr>
            <a:spLocks noChangeArrowheads="1"/>
          </p:cNvSpPr>
          <p:nvPr/>
        </p:nvSpPr>
        <p:spPr bwMode="auto">
          <a:xfrm>
            <a:off x="471488" y="1639888"/>
            <a:ext cx="1585912" cy="476726"/>
          </a:xfrm>
          <a:prstGeom prst="wedgeRoundRectCallout">
            <a:avLst>
              <a:gd name="adj1" fmla="val 25375"/>
              <a:gd name="adj2" fmla="val 69231"/>
              <a:gd name="adj3" fmla="val 16667"/>
            </a:avLst>
          </a:prstGeom>
          <a:ln>
            <a:solidFill>
              <a:schemeClr val="bg2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Ctr="1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小 张</a:t>
            </a:r>
            <a:endParaRPr lang="zh-CN" altLang="en-US" sz="22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39972" name="AutoShape 4"/>
          <p:cNvSpPr>
            <a:spLocks noChangeArrowheads="1"/>
          </p:cNvSpPr>
          <p:nvPr/>
        </p:nvSpPr>
        <p:spPr bwMode="gray">
          <a:xfrm>
            <a:off x="5997575" y="1557338"/>
            <a:ext cx="1525588" cy="569912"/>
          </a:xfrm>
          <a:prstGeom prst="wedgeRoundRectCallout">
            <a:avLst>
              <a:gd name="adj1" fmla="val -29606"/>
              <a:gd name="adj2" fmla="val 101532"/>
              <a:gd name="adj3" fmla="val 16667"/>
            </a:avLst>
          </a:prstGeom>
          <a:ln>
            <a:solidFill>
              <a:srgbClr val="C0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r>
              <a:rPr lang="zh-CN" altLang="en-US" sz="22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小 李</a:t>
            </a:r>
            <a:endParaRPr lang="zh-CN" altLang="en-US" sz="22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pic>
        <p:nvPicPr>
          <p:cNvPr id="5122" name="Picture 2" descr="C:\Users\DELL\Desktop\timg4EEVLR2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323528" y="2780928"/>
            <a:ext cx="2520280" cy="2520280"/>
          </a:xfrm>
          <a:prstGeom prst="rect">
            <a:avLst/>
          </a:prstGeom>
          <a:noFill/>
        </p:spPr>
      </p:pic>
      <p:sp>
        <p:nvSpPr>
          <p:cNvPr id="339975" name="AutoShape 7"/>
          <p:cNvSpPr>
            <a:spLocks noChangeArrowheads="1"/>
          </p:cNvSpPr>
          <p:nvPr/>
        </p:nvSpPr>
        <p:spPr bwMode="auto">
          <a:xfrm>
            <a:off x="2555776" y="2808288"/>
            <a:ext cx="2378075" cy="2936200"/>
          </a:xfrm>
          <a:prstGeom prst="roundRect">
            <a:avLst>
              <a:gd name="adj" fmla="val 10653"/>
            </a:avLst>
          </a:prstGeom>
          <a:ln>
            <a:solidFill>
              <a:schemeClr val="bg2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Ctr="1">
            <a:spAutoFit/>
          </a:bodyPr>
          <a:lstStyle/>
          <a:p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姓名</a:t>
            </a:r>
            <a:r>
              <a:rPr lang="zh-CN" altLang="en-US" sz="22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：小张</a:t>
            </a:r>
            <a:endParaRPr lang="zh-CN" altLang="en-US" sz="22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职衔：收银员</a:t>
            </a:r>
          </a:p>
          <a:p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年龄：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35</a:t>
            </a:r>
          </a:p>
          <a:p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体重：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60</a:t>
            </a: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千克</a:t>
            </a:r>
          </a:p>
          <a:p>
            <a:endParaRPr lang="zh-CN" altLang="en-US" sz="22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操作：</a:t>
            </a:r>
          </a:p>
          <a:p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收款</a:t>
            </a:r>
          </a:p>
          <a:p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打印账单</a:t>
            </a:r>
          </a:p>
        </p:txBody>
      </p:sp>
      <p:pic>
        <p:nvPicPr>
          <p:cNvPr id="5123" name="Picture 3" descr="C:\Users\DELL\Desktop\timg2.jpg"/>
          <p:cNvPicPr>
            <a:picLocks noChangeAspect="1" noChangeArrowheads="1"/>
          </p:cNvPicPr>
          <p:nvPr/>
        </p:nvPicPr>
        <p:blipFill>
          <a:blip r:embed="rId3" cstate="print"/>
          <a:srcRect l="27052" r="26781"/>
          <a:stretch>
            <a:fillRect/>
          </a:stretch>
        </p:blipFill>
        <p:spPr bwMode="auto">
          <a:xfrm>
            <a:off x="5508104" y="2852936"/>
            <a:ext cx="1246216" cy="2699365"/>
          </a:xfrm>
          <a:prstGeom prst="rect">
            <a:avLst/>
          </a:prstGeom>
          <a:noFill/>
        </p:spPr>
      </p:pic>
      <p:sp>
        <p:nvSpPr>
          <p:cNvPr id="339973" name="AutoShape 5"/>
          <p:cNvSpPr>
            <a:spLocks noChangeArrowheads="1"/>
          </p:cNvSpPr>
          <p:nvPr/>
        </p:nvSpPr>
        <p:spPr bwMode="gray">
          <a:xfrm>
            <a:off x="6876256" y="2924175"/>
            <a:ext cx="1952625" cy="2674938"/>
          </a:xfrm>
          <a:prstGeom prst="roundRect">
            <a:avLst>
              <a:gd name="adj" fmla="val 7949"/>
            </a:avLst>
          </a:prstGeom>
          <a:ln>
            <a:solidFill>
              <a:srgbClr val="C00000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/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顾客</a:t>
            </a:r>
          </a:p>
          <a:p>
            <a:pPr eaLnBrk="0" hangingPunct="0"/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姓名</a:t>
            </a:r>
            <a:r>
              <a:rPr lang="zh-CN" altLang="en-US" sz="22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：小李</a:t>
            </a:r>
            <a:endParaRPr lang="zh-CN" altLang="en-US" sz="22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eaLnBrk="0" hangingPunct="0"/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年龄：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28</a:t>
            </a:r>
          </a:p>
          <a:p>
            <a:pPr eaLnBrk="0" hangingPunct="0"/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体重：</a:t>
            </a:r>
            <a:r>
              <a:rPr lang="en-US" altLang="zh-CN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52</a:t>
            </a:r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千克</a:t>
            </a:r>
          </a:p>
          <a:p>
            <a:pPr eaLnBrk="0" hangingPunct="0"/>
            <a:endParaRPr lang="zh-CN" altLang="en-US" sz="22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eaLnBrk="0" hangingPunct="0"/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操作：</a:t>
            </a:r>
          </a:p>
          <a:p>
            <a:pPr eaLnBrk="0" hangingPunct="0"/>
            <a:r>
              <a:rPr lang="zh-CN" altLang="en-US" sz="22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购买商品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5.7.1 this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表示类的成员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3" y="1239138"/>
            <a:ext cx="813690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US" altLang="zh-CN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this</a:t>
            </a:r>
            <a:r>
              <a:rPr lang="zh-CN" altLang="zh-CN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表示类的成员</a:t>
            </a:r>
            <a:r>
              <a:rPr lang="zh-CN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时，使用方法为</a:t>
            </a:r>
            <a:r>
              <a:rPr lang="zh-CN" altLang="en-US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：</a:t>
            </a:r>
            <a:endParaRPr lang="en-US" altLang="zh-CN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buNone/>
            </a:pPr>
            <a:endParaRPr lang="en-US" altLang="zh-CN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buNone/>
            </a:pP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     </a:t>
            </a:r>
            <a:r>
              <a:rPr lang="en-US" altLang="zh-CN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this.</a:t>
            </a:r>
            <a:r>
              <a:rPr lang="zh-CN" alt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成员；</a:t>
            </a:r>
            <a:endParaRPr lang="en-US" altLang="zh-CN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buNone/>
            </a:pPr>
            <a:endParaRPr lang="en-US" altLang="zh-CN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buNone/>
            </a:pPr>
            <a:r>
              <a:rPr lang="zh-CN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其中成员可以是成员变量，也可以是成员方法。</a:t>
            </a:r>
          </a:p>
          <a:p>
            <a:pPr algn="just">
              <a:buNone/>
            </a:pPr>
            <a:endParaRPr lang="zh-CN" altLang="en-US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 bwMode="auto">
          <a:xfrm>
            <a:off x="1547664" y="1340768"/>
            <a:ext cx="5472608" cy="4104456"/>
          </a:xfrm>
          <a:prstGeom prst="roundRect">
            <a:avLst>
              <a:gd name="adj" fmla="val 6296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988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CN" altLang="en-US" sz="3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50" charset="-128"/>
            </a:endParaRPr>
          </a:p>
        </p:txBody>
      </p:sp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5.7.1 this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表示类的成员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53607" y="1472585"/>
            <a:ext cx="48607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50000"/>
              </a:lnSpc>
              <a:buFont typeface="Arial" pitchFamily="34" charset="0"/>
              <a:buNone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class Car {</a:t>
            </a:r>
            <a:endParaRPr lang="zh-CN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None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brand;  </a:t>
            </a:r>
            <a:endParaRPr lang="zh-CN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None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Car(String brand) {</a:t>
            </a:r>
            <a:endParaRPr lang="zh-CN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None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	 </a:t>
            </a: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this.brand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=brand;</a:t>
            </a:r>
            <a:endParaRPr lang="zh-CN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None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  <a:p>
            <a:pPr marL="0" lvl="1" eaLnBrk="1" hangingPunct="1">
              <a:lnSpc>
                <a:spcPct val="150000"/>
              </a:lnSpc>
              <a:buFont typeface="Arial" pitchFamily="34" charset="0"/>
              <a:buNone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en-US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457200" y="113184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5.7.2 this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调用构造方法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3" y="1268760"/>
            <a:ext cx="813690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Font typeface="Arial" pitchFamily="34" charset="0"/>
              <a:buNone/>
              <a:defRPr/>
            </a:pPr>
            <a:r>
              <a:rPr lang="en-US" altLang="zh-CN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this</a:t>
            </a:r>
            <a:r>
              <a:rPr lang="zh-CN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还可以调用</a:t>
            </a:r>
            <a:r>
              <a:rPr lang="zh-CN" altLang="zh-CN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构造方法</a:t>
            </a:r>
            <a:r>
              <a:rPr lang="zh-CN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r>
              <a:rPr lang="zh-CN" altLang="en-US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构造函数</a:t>
            </a:r>
            <a:r>
              <a:rPr lang="zh-CN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调用时除了使用构造方法名称进行调用外，还可以使用</a:t>
            </a: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this</a:t>
            </a:r>
            <a:r>
              <a:rPr lang="zh-CN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关键字，具体形式为：</a:t>
            </a:r>
            <a:endParaRPr lang="en-US" altLang="zh-CN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indent="0" algn="just">
              <a:buFont typeface="Arial" pitchFamily="34" charset="0"/>
              <a:buNone/>
              <a:defRPr/>
            </a:pP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</a:t>
            </a:r>
          </a:p>
          <a:p>
            <a:pPr marL="0" indent="0" algn="just">
              <a:buFont typeface="Arial" pitchFamily="34" charset="0"/>
              <a:buNone/>
              <a:defRPr/>
            </a:pP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</a:t>
            </a:r>
            <a:r>
              <a:rPr lang="en-US" altLang="zh-CN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this(</a:t>
            </a:r>
            <a:r>
              <a:rPr lang="zh-CN" alt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参数列表</a:t>
            </a:r>
            <a:r>
              <a:rPr lang="en-US" altLang="zh-CN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);</a:t>
            </a:r>
          </a:p>
          <a:p>
            <a:pPr marL="0" indent="0" algn="just">
              <a:buFont typeface="Arial" pitchFamily="34" charset="0"/>
              <a:buNone/>
              <a:defRPr/>
            </a:pPr>
            <a:endParaRPr lang="en-US" altLang="zh-CN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indent="0" algn="just">
              <a:buFont typeface="Arial" pitchFamily="34" charset="0"/>
              <a:buNone/>
              <a:defRPr/>
            </a:pPr>
            <a:r>
              <a:rPr lang="zh-CN" altLang="en-US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注意：</a:t>
            </a:r>
            <a:r>
              <a:rPr lang="en-US" altLang="zh-CN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this</a:t>
            </a:r>
            <a:r>
              <a:rPr lang="zh-CN" altLang="en-US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和</a:t>
            </a:r>
            <a:r>
              <a:rPr lang="en-US" altLang="zh-CN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()</a:t>
            </a:r>
            <a:r>
              <a:rPr lang="zh-CN" altLang="en-US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之间没有</a:t>
            </a:r>
            <a:r>
              <a:rPr lang="zh-CN" alt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. </a:t>
            </a:r>
            <a:r>
              <a:rPr lang="zh-CN" altLang="en-US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，也不能写出构造方法的名称。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 bwMode="auto">
          <a:xfrm>
            <a:off x="899592" y="1340768"/>
            <a:ext cx="7704856" cy="4896544"/>
          </a:xfrm>
          <a:prstGeom prst="roundRect">
            <a:avLst>
              <a:gd name="adj" fmla="val 6296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988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CN" altLang="en-US" sz="3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50" charset="-128"/>
            </a:endParaRPr>
          </a:p>
        </p:txBody>
      </p:sp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5.7.2 this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调用构造方法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648" y="1700808"/>
            <a:ext cx="67687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class Car {</a:t>
            </a:r>
            <a:endParaRPr lang="zh-CN" altLang="zh-CN" sz="24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 brand;</a:t>
            </a: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 color;  </a:t>
            </a:r>
            <a:endParaRPr lang="zh-CN" altLang="zh-CN" sz="24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Car(String brand) {</a:t>
            </a:r>
            <a:endParaRPr lang="zh-CN" altLang="zh-CN" sz="24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	 </a:t>
            </a:r>
            <a:r>
              <a:rPr lang="en-US" altLang="zh-CN" sz="24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this.brand=brand;</a:t>
            </a:r>
            <a:endParaRPr lang="zh-CN" altLang="zh-CN" sz="24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Car(String brand, String color) {</a:t>
            </a:r>
            <a:endParaRPr lang="zh-CN" altLang="zh-CN" sz="24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	 </a:t>
            </a:r>
            <a:r>
              <a:rPr lang="en-US" altLang="zh-CN" sz="24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this(brand);</a:t>
            </a: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24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this.color = color;</a:t>
            </a:r>
            <a:endParaRPr lang="zh-CN" altLang="zh-CN" sz="24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  <a:p>
            <a:pPr marL="0" lvl="1" eaLnBrk="1" hangingPunct="1">
              <a:buFont typeface="Arial" pitchFamily="34" charset="0"/>
              <a:buNone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en-US" sz="24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5.7.3 this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表示当前对象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392488"/>
          </a:xfrm>
        </p:spPr>
        <p:txBody>
          <a:bodyPr/>
          <a:lstStyle/>
          <a:p>
            <a:pPr>
              <a:buNone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this</a:t>
            </a:r>
            <a:r>
              <a:rPr lang="zh-CN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也可以直接使用，表示当前对象。</a:t>
            </a:r>
            <a:endParaRPr lang="en-US" altLang="zh-CN" sz="28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例如：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void getInfo() {</a:t>
            </a:r>
            <a:endParaRPr lang="zh-CN" altLang="zh-CN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2">
              <a:buNone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System.out.println("name is :" + name);</a:t>
            </a:r>
            <a:endParaRPr lang="zh-CN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2">
              <a:buNone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System.out.println("age is :" + age);</a:t>
            </a:r>
            <a:endParaRPr lang="zh-CN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2">
              <a:buNone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// 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用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this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表示当前对象 </a:t>
            </a:r>
          </a:p>
          <a:p>
            <a:pPr lvl="2">
              <a:buNone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System.out.println("person class" + </a:t>
            </a: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this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);  </a:t>
            </a:r>
            <a:endParaRPr lang="zh-CN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en-US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6104" y="432048"/>
            <a:ext cx="8028384" cy="6309320"/>
          </a:xfrm>
          <a:solidFill>
            <a:schemeClr val="bg1"/>
          </a:solidFill>
        </p:spPr>
        <p:txBody>
          <a:bodyPr/>
          <a:lstStyle/>
          <a:p>
            <a:pPr>
              <a:buNone/>
              <a:defRPr/>
            </a:pP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//PersonUseThis.java</a:t>
            </a:r>
            <a:endParaRPr lang="zh-CN" altLang="zh-CN" sz="20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  <a:defRPr/>
            </a:pP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class </a:t>
            </a:r>
            <a:r>
              <a:rPr lang="en-US" altLang="zh-CN" sz="2000" b="1" dirty="0" err="1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PersonUseThis</a:t>
            </a: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{</a:t>
            </a:r>
            <a:endParaRPr lang="zh-CN" altLang="zh-CN" sz="20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  <a:defRPr/>
            </a:pP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private String name;</a:t>
            </a:r>
            <a:endParaRPr lang="zh-CN" altLang="zh-CN" sz="20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  <a:defRPr/>
            </a:pP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private     </a:t>
            </a:r>
            <a:r>
              <a:rPr lang="en-US" altLang="zh-CN" sz="2000" b="1" dirty="0" err="1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</a:t>
            </a: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age;</a:t>
            </a:r>
            <a:endParaRPr lang="zh-CN" altLang="zh-CN" sz="20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//</a:t>
            </a:r>
            <a:r>
              <a:rPr lang="zh-CN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不带参数的构造方法</a:t>
            </a:r>
          </a:p>
          <a:p>
            <a:pPr lvl="1">
              <a:buNone/>
              <a:defRPr/>
            </a:pP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</a:t>
            </a:r>
            <a:r>
              <a:rPr lang="en-US" altLang="zh-CN" sz="2000" b="1" dirty="0" err="1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PersonUseThis</a:t>
            </a: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(){    </a:t>
            </a:r>
            <a:endParaRPr lang="zh-CN" altLang="zh-CN" sz="20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2">
              <a:buNone/>
              <a:defRPr/>
            </a:pPr>
            <a:r>
              <a:rPr lang="en-US" altLang="zh-CN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name </a:t>
            </a:r>
            <a:r>
              <a:rPr lang="en-US" altLang="zh-CN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= "";</a:t>
            </a:r>
            <a:endParaRPr lang="zh-CN" altLang="zh-CN" sz="2000" b="1" dirty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2">
              <a:buNone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age </a:t>
            </a: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= 0;</a:t>
            </a:r>
            <a:endParaRPr lang="zh-CN" altLang="zh-CN" sz="20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2">
              <a:buNone/>
              <a:defRPr/>
            </a:pPr>
            <a:r>
              <a:rPr lang="en-US" altLang="zh-CN" sz="2000" b="1" dirty="0" err="1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System.out.println</a:t>
            </a: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(" constructor1 is calling...");</a:t>
            </a:r>
            <a:endParaRPr lang="zh-CN" altLang="zh-CN" sz="20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 // </a:t>
            </a:r>
            <a:r>
              <a:rPr lang="zh-CN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带</a:t>
            </a: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1</a:t>
            </a:r>
            <a:r>
              <a:rPr lang="zh-CN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个参数，为</a:t>
            </a: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name</a:t>
            </a:r>
            <a:r>
              <a:rPr lang="zh-CN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赋值的构造方法</a:t>
            </a:r>
          </a:p>
          <a:p>
            <a:pPr lvl="1">
              <a:buNone/>
              <a:defRPr/>
            </a:pP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PersonUseThis(String name</a:t>
            </a: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){</a:t>
            </a:r>
          </a:p>
          <a:p>
            <a:pPr lvl="1">
              <a:buNone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</a:t>
            </a:r>
            <a:r>
              <a:rPr lang="en-US" altLang="zh-CN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this.name </a:t>
            </a:r>
            <a:r>
              <a:rPr lang="en-US" altLang="zh-CN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= name;        </a:t>
            </a: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// </a:t>
            </a:r>
            <a:r>
              <a:rPr lang="zh-CN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用</a:t>
            </a: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this</a:t>
            </a:r>
            <a:r>
              <a:rPr lang="zh-CN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表示类的成员变量</a:t>
            </a: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name</a:t>
            </a:r>
          </a:p>
          <a:p>
            <a:pPr lvl="1">
              <a:buNone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System.out.println(" constructor2 is calling...");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  <a:defRPr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en-US" altLang="zh-CN" sz="20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  <a:defRPr/>
            </a:pP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// </a:t>
            </a:r>
            <a:r>
              <a:rPr lang="zh-CN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带</a:t>
            </a: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2</a:t>
            </a:r>
            <a:r>
              <a:rPr lang="zh-CN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个参数的构造方法</a:t>
            </a:r>
          </a:p>
          <a:p>
            <a:pPr lvl="1">
              <a:buNone/>
              <a:defRPr/>
            </a:pP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</a:t>
            </a:r>
            <a:r>
              <a:rPr lang="en-US" altLang="zh-CN" sz="2000" b="1" dirty="0" err="1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PersonUseThis</a:t>
            </a: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(String name, </a:t>
            </a:r>
            <a:r>
              <a:rPr lang="en-US" altLang="zh-CN" sz="2000" b="1" dirty="0" err="1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</a:t>
            </a: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age){       </a:t>
            </a:r>
            <a:r>
              <a:rPr lang="en-US" altLang="zh-CN" sz="16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endParaRPr lang="zh-CN" altLang="zh-CN" sz="16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  <a:defRPr/>
            </a:pPr>
            <a:endParaRPr lang="zh-CN" altLang="zh-CN" sz="20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  <a:defRPr/>
            </a:pPr>
            <a:r>
              <a:rPr lang="en-US" altLang="zh-CN" sz="20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 </a:t>
            </a:r>
            <a:endParaRPr lang="zh-CN" altLang="zh-CN" sz="20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  <a:defRPr/>
            </a:pPr>
            <a:endParaRPr lang="zh-CN" altLang="en-US" sz="20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内容占位符 2"/>
          <p:cNvSpPr>
            <a:spLocks noGrp="1"/>
          </p:cNvSpPr>
          <p:nvPr>
            <p:ph idx="1"/>
          </p:nvPr>
        </p:nvSpPr>
        <p:spPr>
          <a:xfrm>
            <a:off x="1115616" y="0"/>
            <a:ext cx="8028384" cy="6858000"/>
          </a:xfrm>
          <a:solidFill>
            <a:schemeClr val="bg1"/>
          </a:solidFill>
        </p:spPr>
        <p:txBody>
          <a:bodyPr/>
          <a:lstStyle/>
          <a:p>
            <a:pPr lvl="2">
              <a:buNone/>
            </a:pP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this(name);       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// </a:t>
            </a:r>
            <a:r>
              <a:rPr lang="zh-CN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用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this</a:t>
            </a:r>
            <a:r>
              <a:rPr lang="zh-CN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调用带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1</a:t>
            </a:r>
            <a:r>
              <a:rPr lang="zh-CN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个参数的构造方法，注意没有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“.”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2">
              <a:buNone/>
            </a:pP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this.age = age;</a:t>
            </a:r>
            <a:endParaRPr lang="zh-CN" altLang="zh-CN" sz="18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2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System.out.println(" constructor3 is calling...");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void getInfo(){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898525" lvl="2" indent="-173038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System.out.println("name is :" + name);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898525" lvl="2" indent="-173038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System.out.println("age is :" + age);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898525" lvl="2" indent="-173038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// </a:t>
            </a:r>
            <a:r>
              <a:rPr lang="zh-CN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用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this</a:t>
            </a:r>
            <a:r>
              <a:rPr lang="zh-CN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表示当前对象</a:t>
            </a:r>
          </a:p>
          <a:p>
            <a:pPr marL="898525" lvl="2" indent="-173038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</a:t>
            </a: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System.out.println("person class" + this);</a:t>
            </a:r>
          </a:p>
          <a:p>
            <a:pPr lvl="1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	</a:t>
            </a:r>
            <a:r>
              <a:rPr lang="en-US" altLang="zh-CN" sz="1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</a:t>
            </a:r>
            <a:endParaRPr lang="zh-CN" altLang="zh-CN" sz="14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Test.java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class Test{		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static void main(String args[]){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800100" lvl="2" indent="0">
              <a:buNone/>
            </a:pP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PersonUseThis  p1 = new PersonUseThis("Mike", 20);</a:t>
            </a:r>
            <a:endParaRPr lang="zh-CN" altLang="zh-CN" sz="18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800100" lvl="2" indent="0">
              <a:buNone/>
            </a:pP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PersonUseThis  p2 = new PersonUseThis("Tom", 22);</a:t>
            </a:r>
          </a:p>
          <a:p>
            <a:pPr marL="800100" lvl="2" indent="0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System.out.println("main:" + p1);</a:t>
            </a:r>
          </a:p>
          <a:p>
            <a:pPr marL="800100" lvl="2" indent="0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p1.getInfo(); System.out.println("main:" + p2);</a:t>
            </a:r>
          </a:p>
          <a:p>
            <a:pPr marL="800100" lvl="2" indent="0"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p2.getInfo();	</a:t>
            </a:r>
            <a:r>
              <a:rPr lang="en-US" altLang="zh-CN" sz="6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			</a:t>
            </a:r>
            <a:endParaRPr lang="zh-CN" altLang="zh-CN" sz="6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}</a:t>
            </a:r>
          </a:p>
          <a:p>
            <a:pPr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</a:pPr>
            <a:endParaRPr lang="zh-CN" altLang="en-US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</a:pP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</a:pP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457200" y="113184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5.8   static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修饰符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>
          <a:xfrm>
            <a:off x="457200" y="1415008"/>
            <a:ext cx="8229600" cy="3166120"/>
          </a:xfrm>
        </p:spPr>
        <p:txBody>
          <a:bodyPr/>
          <a:lstStyle/>
          <a:p>
            <a:pPr algn="just"/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用</a:t>
            </a: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static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关键字修饰的成员变量或方法称为</a:t>
            </a:r>
            <a:r>
              <a:rPr lang="zh-CN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静态成员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或</a:t>
            </a:r>
            <a:r>
              <a:rPr lang="zh-CN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类成员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</a:t>
            </a:r>
            <a:r>
              <a:rPr lang="zh-CN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它不依赖于特定对象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/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/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系统只在实例化类的</a:t>
            </a:r>
            <a:r>
              <a:rPr lang="zh-CN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第一个对象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时为静态成员分配内存，以后再生成类的实例对象，将不再为静态成员分配内存，</a:t>
            </a:r>
            <a:r>
              <a:rPr lang="zh-CN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不同对象的静态成员将共享同一内存空间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3" y="1455162"/>
            <a:ext cx="8064895" cy="4152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1325" indent="-441325" algn="just">
              <a:lnSpc>
                <a:spcPts val="4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成员变量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前有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“</a:t>
            </a: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static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”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修饰，成员变量就变为</a:t>
            </a:r>
            <a:r>
              <a:rPr lang="zh-CN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静态变量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441325" indent="-441325" algn="just">
              <a:lnSpc>
                <a:spcPts val="4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静态变量在内存中只存储一次，所有实例对象都共享这一内存空间。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441325" indent="-441325" algn="just">
              <a:lnSpc>
                <a:spcPts val="4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可以说静态变量是属于类而非对象，因此又称为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“</a:t>
            </a:r>
            <a:r>
              <a:rPr lang="zh-CN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类变量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”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441325" indent="-441325" algn="just">
              <a:lnSpc>
                <a:spcPts val="4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由于与对象无关，因此在使用静态变量时，可以使用“</a:t>
            </a:r>
            <a:r>
              <a:rPr lang="zh-CN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类名</a:t>
            </a: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.</a:t>
            </a:r>
            <a:r>
              <a:rPr lang="zh-CN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类变量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”形式访问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zh-CN" altLang="en-US" sz="2800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113184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5.8.1   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静态变量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2"/>
          <p:cNvSpPr>
            <a:spLocks noGrp="1"/>
          </p:cNvSpPr>
          <p:nvPr>
            <p:ph idx="1"/>
          </p:nvPr>
        </p:nvSpPr>
        <p:spPr>
          <a:xfrm>
            <a:off x="827584" y="140841"/>
            <a:ext cx="7704856" cy="6528519"/>
          </a:xfrm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zh-CN" altLang="en-US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静态变量的使用</a:t>
            </a:r>
            <a:endParaRPr lang="en-US" altLang="zh-CN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//Car.java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class Car {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static public String brand = "audi";          //</a:t>
            </a:r>
            <a:r>
              <a:rPr lang="zh-CN" altLang="zh-CN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静态变量</a:t>
            </a:r>
          </a:p>
          <a:p>
            <a:pPr lvl="1"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private String color;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public Car(String colorIn) {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	color = colorIn;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}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public String getBrand(){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	return brand;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}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public String getColor(){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	return color;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} 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public </a:t>
            </a:r>
            <a:r>
              <a:rPr lang="en-US" altLang="zh-CN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static</a:t>
            </a: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void main(String args[]) {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2"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//</a:t>
            </a:r>
            <a:r>
              <a:rPr lang="zh-CN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类名</a:t>
            </a: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.</a:t>
            </a:r>
            <a:r>
              <a:rPr lang="zh-CN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静态变量</a:t>
            </a:r>
          </a:p>
          <a:p>
            <a:pPr lvl="2"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System.out.println("Car's brand is: "+ Car.brand);      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</a:pPr>
            <a:endParaRPr lang="zh-CN" altLang="en-US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67544" y="476597"/>
            <a:ext cx="8229600" cy="792163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对象的特征</a:t>
            </a: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——</a:t>
            </a:r>
            <a:r>
              <a:rPr lang="zh-CN" altLang="en-US" sz="36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属性</a:t>
            </a:r>
          </a:p>
        </p:txBody>
      </p:sp>
      <p:sp>
        <p:nvSpPr>
          <p:cNvPr id="3409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63575" y="1341438"/>
            <a:ext cx="8229600" cy="5400675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zh-CN" altLang="en-US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属性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——</a:t>
            </a:r>
            <a:r>
              <a:rPr lang="zh-CN" altLang="en-US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对象具有的各种特征</a:t>
            </a:r>
          </a:p>
          <a:p>
            <a:pPr>
              <a:lnSpc>
                <a:spcPct val="115000"/>
              </a:lnSpc>
            </a:pPr>
            <a:r>
              <a:rPr lang="zh-CN" altLang="en-GB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每个对象的每个属性都拥有特定值</a:t>
            </a:r>
          </a:p>
          <a:p>
            <a:pPr lvl="1">
              <a:lnSpc>
                <a:spcPct val="115000"/>
              </a:lnSpc>
            </a:pPr>
            <a:r>
              <a:rPr lang="zh-CN" altLang="en-GB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例如</a:t>
            </a:r>
            <a:r>
              <a:rPr lang="zh-CN" altLang="en-GB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：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小张</a:t>
            </a:r>
            <a:r>
              <a:rPr lang="zh-CN" altLang="en-GB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和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小李</a:t>
            </a:r>
            <a:r>
              <a:rPr lang="zh-CN" altLang="en-GB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的</a:t>
            </a:r>
            <a:r>
              <a:rPr lang="zh-CN" altLang="en-GB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体重不一样</a:t>
            </a:r>
            <a:endParaRPr lang="zh-CN" altLang="en-US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40998" name="Line 6"/>
          <p:cNvSpPr>
            <a:spLocks noChangeShapeType="1"/>
          </p:cNvSpPr>
          <p:nvPr/>
        </p:nvSpPr>
        <p:spPr bwMode="auto">
          <a:xfrm flipV="1">
            <a:off x="2773363" y="4005263"/>
            <a:ext cx="1150937" cy="503237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b="1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40999" name="Line 7"/>
          <p:cNvSpPr>
            <a:spLocks noChangeShapeType="1"/>
          </p:cNvSpPr>
          <p:nvPr/>
        </p:nvSpPr>
        <p:spPr bwMode="auto">
          <a:xfrm>
            <a:off x="2773363" y="4797425"/>
            <a:ext cx="1152525" cy="0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b="1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41000" name="Line 8"/>
          <p:cNvSpPr>
            <a:spLocks noChangeShapeType="1"/>
          </p:cNvSpPr>
          <p:nvPr/>
        </p:nvSpPr>
        <p:spPr bwMode="auto">
          <a:xfrm>
            <a:off x="2773363" y="5084762"/>
            <a:ext cx="1438597" cy="720501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b="1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41001" name="Line 9"/>
          <p:cNvSpPr>
            <a:spLocks noChangeShapeType="1"/>
          </p:cNvSpPr>
          <p:nvPr/>
        </p:nvSpPr>
        <p:spPr bwMode="auto">
          <a:xfrm>
            <a:off x="5219700" y="4076700"/>
            <a:ext cx="1155700" cy="649288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b="1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41002" name="Line 10"/>
          <p:cNvSpPr>
            <a:spLocks noChangeShapeType="1"/>
          </p:cNvSpPr>
          <p:nvPr/>
        </p:nvSpPr>
        <p:spPr bwMode="auto">
          <a:xfrm flipV="1">
            <a:off x="5148064" y="4868862"/>
            <a:ext cx="1152724" cy="297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b="1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41003" name="Line 11"/>
          <p:cNvSpPr>
            <a:spLocks noChangeShapeType="1"/>
          </p:cNvSpPr>
          <p:nvPr/>
        </p:nvSpPr>
        <p:spPr bwMode="auto">
          <a:xfrm flipV="1">
            <a:off x="4860033" y="5084762"/>
            <a:ext cx="1585218" cy="720501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b="1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41004" name="Oval 12"/>
          <p:cNvSpPr>
            <a:spLocks noChangeArrowheads="1"/>
          </p:cNvSpPr>
          <p:nvPr/>
        </p:nvSpPr>
        <p:spPr bwMode="auto">
          <a:xfrm>
            <a:off x="6302375" y="4401553"/>
            <a:ext cx="1725613" cy="863600"/>
          </a:xfrm>
          <a:prstGeom prst="ellips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属性 </a:t>
            </a:r>
          </a:p>
        </p:txBody>
      </p:sp>
      <p:sp>
        <p:nvSpPr>
          <p:cNvPr id="341007" name="AutoShape 15"/>
          <p:cNvSpPr>
            <a:spLocks noChangeArrowheads="1"/>
          </p:cNvSpPr>
          <p:nvPr/>
        </p:nvSpPr>
        <p:spPr bwMode="auto">
          <a:xfrm>
            <a:off x="685800" y="4365627"/>
            <a:ext cx="2087563" cy="935452"/>
          </a:xfrm>
          <a:prstGeom prst="roundRect">
            <a:avLst>
              <a:gd name="adj" fmla="val 16667"/>
            </a:avLst>
          </a:prstGeom>
          <a:ln>
            <a:solidFill>
              <a:schemeClr val="bg2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 b="1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41008" name="AutoShape 16"/>
          <p:cNvSpPr>
            <a:spLocks noChangeArrowheads="1"/>
          </p:cNvSpPr>
          <p:nvPr/>
        </p:nvSpPr>
        <p:spPr bwMode="auto">
          <a:xfrm>
            <a:off x="822397" y="4373625"/>
            <a:ext cx="1763887" cy="919142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rgbClr val="339966"/>
              </a:buClr>
              <a:buFont typeface="Wingdings" pitchFamily="2" charset="2"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收银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员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rgbClr val="339966"/>
              </a:buClr>
              <a:buFont typeface="Wingdings" pitchFamily="2" charset="2"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小张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endParaRPr lang="zh-CN" altLang="en-US" sz="24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40996" name="AutoShape 4"/>
          <p:cNvSpPr>
            <a:spLocks noChangeArrowheads="1"/>
          </p:cNvSpPr>
          <p:nvPr/>
        </p:nvSpPr>
        <p:spPr bwMode="auto">
          <a:xfrm>
            <a:off x="3979862" y="4565650"/>
            <a:ext cx="1182688" cy="510778"/>
          </a:xfrm>
          <a:prstGeom prst="roundRect">
            <a:avLst>
              <a:gd name="adj" fmla="val 16667"/>
            </a:avLst>
          </a:prstGeom>
          <a:ln>
            <a:solidFill>
              <a:schemeClr val="bg2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Ctr="1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60kg</a:t>
            </a:r>
          </a:p>
        </p:txBody>
      </p:sp>
      <p:sp>
        <p:nvSpPr>
          <p:cNvPr id="340997" name="AutoShape 5"/>
          <p:cNvSpPr>
            <a:spLocks noChangeArrowheads="1"/>
          </p:cNvSpPr>
          <p:nvPr/>
        </p:nvSpPr>
        <p:spPr bwMode="auto">
          <a:xfrm>
            <a:off x="3908425" y="3773488"/>
            <a:ext cx="1325563" cy="510778"/>
          </a:xfrm>
          <a:prstGeom prst="roundRect">
            <a:avLst>
              <a:gd name="adj" fmla="val 16667"/>
            </a:avLst>
          </a:prstGeom>
          <a:ln>
            <a:solidFill>
              <a:schemeClr val="bg2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Ctr="1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小张</a:t>
            </a:r>
            <a:endParaRPr lang="zh-CN" altLang="en-US" sz="24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41005" name="AutoShape 13"/>
          <p:cNvSpPr>
            <a:spLocks noChangeArrowheads="1"/>
          </p:cNvSpPr>
          <p:nvPr/>
        </p:nvSpPr>
        <p:spPr bwMode="auto">
          <a:xfrm>
            <a:off x="4160044" y="5429250"/>
            <a:ext cx="822325" cy="903327"/>
          </a:xfrm>
          <a:prstGeom prst="roundRect">
            <a:avLst>
              <a:gd name="adj" fmla="val 16667"/>
            </a:avLst>
          </a:prstGeom>
          <a:ln>
            <a:solidFill>
              <a:schemeClr val="bg2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Ctr="1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35</a:t>
            </a: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内容占位符 2"/>
          <p:cNvSpPr>
            <a:spLocks noGrp="1"/>
          </p:cNvSpPr>
          <p:nvPr>
            <p:ph idx="1"/>
          </p:nvPr>
        </p:nvSpPr>
        <p:spPr>
          <a:xfrm>
            <a:off x="827584" y="1052736"/>
            <a:ext cx="7776864" cy="3096344"/>
          </a:xfrm>
          <a:solidFill>
            <a:schemeClr val="bg1"/>
          </a:solidFill>
        </p:spPr>
        <p:txBody>
          <a:bodyPr/>
          <a:lstStyle/>
          <a:p>
            <a:pPr lvl="1"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Car mycar=new Car("red");                 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//</a:t>
            </a:r>
            <a:r>
              <a:rPr lang="zh-CN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对象名</a:t>
            </a: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.</a:t>
            </a:r>
            <a:r>
              <a:rPr lang="zh-CN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静态变量</a:t>
            </a:r>
          </a:p>
          <a:p>
            <a:pPr lvl="1"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System.out.println("mycar's brand is: "+ </a:t>
            </a:r>
            <a:r>
              <a:rPr lang="en-US" altLang="zh-CN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mycar.brand</a:t>
            </a: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);  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mycar.brand = "Buick";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System.out.println("Car's brand is: " + </a:t>
            </a:r>
            <a:r>
              <a:rPr lang="en-US" altLang="zh-CN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Car.brand</a:t>
            </a: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);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System.out.println("mycar's brand is: "+ </a:t>
            </a:r>
            <a:r>
              <a:rPr lang="en-US" altLang="zh-CN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mycar.brand</a:t>
            </a: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);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2"/>
          <p:cNvSpPr>
            <a:spLocks noGrp="1"/>
          </p:cNvSpPr>
          <p:nvPr>
            <p:ph idx="1"/>
          </p:nvPr>
        </p:nvSpPr>
        <p:spPr>
          <a:xfrm>
            <a:off x="35496" y="692697"/>
            <a:ext cx="3960440" cy="4248472"/>
          </a:xfrm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// Count.java</a:t>
            </a:r>
          </a:p>
          <a:p>
            <a:pPr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class Count {</a:t>
            </a:r>
          </a:p>
          <a:p>
            <a:pPr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int serialNumber;</a:t>
            </a:r>
          </a:p>
          <a:p>
            <a:pPr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// </a:t>
            </a:r>
            <a:r>
              <a:rPr lang="zh-CN" altLang="en-US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类变量</a:t>
            </a:r>
            <a:endParaRPr lang="en-US" altLang="zh-CN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static private int counter = 0;	</a:t>
            </a:r>
            <a:endParaRPr lang="zh-CN" altLang="en-US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>
              <a:buNone/>
            </a:pPr>
            <a:r>
              <a:rPr lang="zh-CN" altLang="en-US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</a:t>
            </a: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Count(){</a:t>
            </a:r>
          </a:p>
          <a:p>
            <a:pPr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counter++;</a:t>
            </a:r>
          </a:p>
          <a:p>
            <a:pPr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serialNumber = counter;</a:t>
            </a:r>
          </a:p>
          <a:p>
            <a:pPr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}</a:t>
            </a:r>
          </a:p>
          <a:p>
            <a:pPr>
              <a:buNone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3816424" y="476672"/>
            <a:ext cx="5364088" cy="5520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class ObjectTest {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static void main(String args[]){</a:t>
            </a:r>
          </a:p>
          <a:p>
            <a:pPr marL="1257300" lvl="2" indent="-3429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System.out.println("Count.counter is " </a:t>
            </a:r>
          </a:p>
          <a:p>
            <a:pPr marL="1257300" lvl="2" indent="-3429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000" b="1" kern="0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                      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+ Count.counter);</a:t>
            </a:r>
          </a:p>
          <a:p>
            <a:pPr marL="1257300" lvl="2" indent="-3429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Count Tom = new Count();</a:t>
            </a:r>
          </a:p>
          <a:p>
            <a:pPr marL="1257300" lvl="2" indent="-3429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Count John = new Count();</a:t>
            </a:r>
          </a:p>
          <a:p>
            <a:pPr marL="1257300" lvl="2" indent="-3429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System.out.println("Tom's serialNumber is " </a:t>
            </a:r>
          </a:p>
          <a:p>
            <a:pPr marL="1257300" lvl="2" indent="-3429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             + Tom.serialNumber);</a:t>
            </a:r>
          </a:p>
          <a:p>
            <a:pPr marL="1257300" lvl="2" indent="-3429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System.out.println("John's  serialNumber is " </a:t>
            </a:r>
          </a:p>
          <a:p>
            <a:pPr marL="1257300" lvl="2" indent="-3429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         + John.serialNumber);</a:t>
            </a:r>
          </a:p>
          <a:p>
            <a:pPr marL="1257300" lvl="2" indent="-3429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System.out.println("Now Count.counter is " </a:t>
            </a:r>
          </a:p>
          <a:p>
            <a:pPr marL="1257300" lvl="2" indent="-3429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                 + Count.counter);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3779912" y="476672"/>
            <a:ext cx="0" cy="6048672"/>
          </a:xfrm>
          <a:prstGeom prst="line">
            <a:avLst/>
          </a:prstGeom>
          <a:solidFill>
            <a:srgbClr val="808000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3" y="1340768"/>
            <a:ext cx="8064895" cy="2657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1325" indent="-441325" algn="just">
              <a:lnSpc>
                <a:spcPts val="4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静态方法是用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static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修饰的方法。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441325" indent="-441325" algn="just">
              <a:lnSpc>
                <a:spcPts val="4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静态方法可以</a:t>
            </a:r>
            <a:r>
              <a:rPr lang="zh-CN" altLang="en-US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用类名直接访问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441325" indent="-441325" algn="just">
              <a:lnSpc>
                <a:spcPts val="4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也可以用类的实例对象来访问。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441325" indent="-441325" algn="just">
              <a:lnSpc>
                <a:spcPts val="4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静态方法里只能直接调用同类中的其他静态成员，而不能直接访问类中的非静态成员。</a:t>
            </a:r>
            <a:endParaRPr lang="zh-CN" altLang="en-US" sz="28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113184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5.8.2   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静态方法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2048" y="565512"/>
            <a:ext cx="882047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1325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class PlayCard{	 </a:t>
            </a:r>
          </a:p>
          <a:p>
            <a:pPr marL="441325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	static String[] rank={"2","3","4","5","6","7","8","9","10",</a:t>
            </a:r>
          </a:p>
          <a:p>
            <a:pPr marL="441325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                                                        "Jack","Queen","King","Ace"};</a:t>
            </a:r>
          </a:p>
          <a:p>
            <a:pPr marL="441325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public static int uniform(int N){ </a:t>
            </a:r>
          </a:p>
          <a:p>
            <a:pPr marL="441325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zh-CN" altLang="en-US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 </a:t>
            </a: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return (int) (Math.random()*N);		</a:t>
            </a:r>
          </a:p>
          <a:p>
            <a:pPr marL="441325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}</a:t>
            </a:r>
          </a:p>
          <a:p>
            <a:pPr marL="441325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public static void exch(String[] a, int i,int j){ </a:t>
            </a:r>
            <a:endParaRPr lang="zh-CN" altLang="en-US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898525" lvl="1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zh-CN" altLang="en-US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   </a:t>
            </a: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t=a[i];</a:t>
            </a:r>
          </a:p>
          <a:p>
            <a:pPr marL="898525" lvl="1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   a[i]=a[j];</a:t>
            </a:r>
          </a:p>
          <a:p>
            <a:pPr marL="898525" lvl="1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   a[j]=t;	</a:t>
            </a:r>
          </a:p>
          <a:p>
            <a:pPr marL="441325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}</a:t>
            </a:r>
          </a:p>
          <a:p>
            <a:pPr marL="441325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public static void shuffle(String[] a){ </a:t>
            </a:r>
            <a:endParaRPr lang="zh-CN" altLang="en-US" sz="20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898525" lvl="1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zh-CN" altLang="en-US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</a:t>
            </a: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N=a.length;</a:t>
            </a:r>
          </a:p>
          <a:p>
            <a:pPr marL="898525" lvl="1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for(int i=0; i&lt;N; i++)</a:t>
            </a:r>
          </a:p>
          <a:p>
            <a:pPr marL="898525" lvl="1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 exch(a,i,i+uniform(N-i));</a:t>
            </a:r>
          </a:p>
          <a:p>
            <a:pPr marL="441325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}</a:t>
            </a:r>
          </a:p>
          <a:p>
            <a:pPr marL="441325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public static void main(String args[]){</a:t>
            </a:r>
          </a:p>
          <a:p>
            <a:pPr marL="441325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String[] mycard=new String[13];</a:t>
            </a:r>
          </a:p>
          <a:p>
            <a:pPr marL="441325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System.arraycopy(rank,0,mycard,0,13);</a:t>
            </a:r>
          </a:p>
          <a:p>
            <a:pPr marL="441325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shuffle(mycard);</a:t>
            </a:r>
          </a:p>
          <a:p>
            <a:pPr marL="441325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for(int i=0;i&lt;mycard.length; i++)</a:t>
            </a:r>
          </a:p>
          <a:p>
            <a:pPr marL="441325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System.out.print(mycard[i] +"  ");</a:t>
            </a:r>
          </a:p>
          <a:p>
            <a:pPr marL="441325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}</a:t>
            </a:r>
          </a:p>
          <a:p>
            <a:pPr marL="441325" indent="-441325" algn="just">
              <a:lnSpc>
                <a:spcPts val="2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0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en-US" sz="20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3" y="1196752"/>
            <a:ext cx="8064895" cy="454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1325" indent="-441325" algn="just">
              <a:lnSpc>
                <a:spcPct val="150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main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方法是</a:t>
            </a:r>
            <a:r>
              <a:rPr lang="zh-CN" alt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静态方法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</a:t>
            </a:r>
            <a:r>
              <a:rPr lang="zh-CN" alt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不依赖任何对象。</a:t>
            </a:r>
            <a:endParaRPr lang="en-US" altLang="zh-CN" sz="28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441325" indent="-441325" algn="just">
              <a:lnSpc>
                <a:spcPct val="150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main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方法不能直接访问类中的</a:t>
            </a:r>
            <a:r>
              <a:rPr lang="zh-CN" alt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非静态成员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，需要创建实例对象，</a:t>
            </a:r>
            <a:r>
              <a:rPr lang="zh-CN" alt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通过对象访问非静态成员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441325" indent="-441325" algn="just">
              <a:lnSpc>
                <a:spcPct val="150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Java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虚拟机需要调用类的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main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方法，所以该方法的</a:t>
            </a:r>
            <a:r>
              <a:rPr lang="zh-CN" alt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访问权限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必须是</a:t>
            </a: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441325" indent="-441325" algn="just">
              <a:lnSpc>
                <a:spcPct val="150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Java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虚拟机在执行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main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方法时</a:t>
            </a:r>
            <a:r>
              <a:rPr lang="zh-CN" alt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不必创建对象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，所以该方法必须是</a:t>
            </a: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static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的。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113184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5.8.3   main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方法详解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3" y="1196752"/>
            <a:ext cx="8064895" cy="5422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zh-CN" altLang="en-US" sz="26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类的静态成员是指被</a:t>
            </a:r>
            <a:r>
              <a:rPr lang="en-US" altLang="zh-CN" sz="26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static</a:t>
            </a:r>
            <a:r>
              <a:rPr lang="zh-CN" altLang="en-US" sz="26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修饰的成员变量或成员方法。</a:t>
            </a:r>
            <a:endParaRPr lang="en-US" altLang="zh-CN" sz="26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en-US" sz="26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静态变量在内存中只有一个，</a:t>
            </a:r>
            <a:r>
              <a:rPr lang="en-US" altLang="zh-CN" sz="26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JVM</a:t>
            </a:r>
            <a:r>
              <a:rPr lang="zh-CN" altLang="en-US" sz="26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在加载类的时候为静态变量分配内存，被类的所有实例共享。</a:t>
            </a:r>
            <a:endParaRPr lang="en-US" altLang="zh-CN" sz="26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en-US" sz="26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静态变量可以直接通过类名进行访问，也可以通过类的实例访问。</a:t>
            </a:r>
            <a:endParaRPr lang="en-US" altLang="zh-CN" sz="26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en-US" sz="26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静态变量的声明周期与类的生命周期同步。</a:t>
            </a:r>
            <a:endParaRPr lang="en-US" altLang="zh-CN" sz="26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en-US" sz="26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当类销毁时，静态变量也随之销毁。</a:t>
            </a:r>
            <a:endParaRPr lang="en-US" altLang="zh-CN" sz="26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en-US" sz="26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静态方法不能直接访问所属类中的非静态变量和非静态方法。</a:t>
            </a:r>
            <a:endParaRPr lang="en-US" altLang="zh-CN" sz="26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113184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5.8.4   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静态成员特点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5.9  String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052736"/>
            <a:ext cx="7931224" cy="573832"/>
          </a:xfrm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u"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字符串是引用类型数据，是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类的实例。</a:t>
            </a:r>
            <a:endParaRPr lang="zh-CN" altLang="zh-CN" sz="28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defRPr/>
            </a:pPr>
            <a:endParaRPr lang="zh-CN" altLang="en-US" sz="28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662218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1325" indent="-441325" algn="just"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或</a:t>
            </a:r>
            <a:endParaRPr lang="zh-CN" altLang="en-US" sz="28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2123728" y="1568329"/>
            <a:ext cx="316835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</a:t>
            </a:r>
            <a:r>
              <a:rPr kumimoji="1" lang="en-US" altLang="zh-CN" sz="2800" b="1" i="0" u="none" strike="noStrike" kern="0" cap="none" spc="0" normalizeH="0" noProof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str;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tabLst/>
              <a:defRPr/>
            </a:pPr>
            <a:r>
              <a:rPr lang="en-US" altLang="zh-CN" sz="2800" b="1" kern="0" baseline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</a:t>
            </a:r>
            <a:r>
              <a:rPr lang="en-US" altLang="zh-CN" sz="2800" b="1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= new String();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LnTx/>
              <a:uFillTx/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2123728" y="3127199"/>
            <a:ext cx="410445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</a:t>
            </a:r>
            <a:r>
              <a:rPr kumimoji="1" lang="en-US" altLang="zh-CN" sz="2800" b="1" i="0" u="none" strike="noStrike" kern="0" cap="none" spc="0" normalizeH="0" noProof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str</a:t>
            </a:r>
            <a:r>
              <a:rPr lang="en-US" altLang="zh-CN" sz="2800" b="1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= new String();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LnTx/>
              <a:uFillTx/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539552" y="3645024"/>
            <a:ext cx="7931224" cy="57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可以在创建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类对象时赋值</a:t>
            </a:r>
            <a:endParaRPr kumimoji="1" lang="zh-CN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tabLst/>
              <a:defRPr/>
            </a:pP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2123728" y="4160617"/>
            <a:ext cx="590465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</a:t>
            </a:r>
            <a:r>
              <a:rPr kumimoji="1" lang="en-US" altLang="zh-CN" sz="2800" b="1" i="0" u="none" strike="noStrike" kern="0" cap="none" spc="0" normalizeH="0" noProof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str</a:t>
            </a:r>
            <a:r>
              <a:rPr lang="en-US" altLang="zh-CN" sz="2800" b="1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= new String(</a:t>
            </a:r>
            <a:r>
              <a:rPr lang="zh-CN" altLang="en-US" sz="2800" b="1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“</a:t>
            </a:r>
            <a:r>
              <a:rPr lang="en-US" altLang="zh-CN" sz="2800" b="1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Hello</a:t>
            </a:r>
            <a:r>
              <a:rPr lang="zh-CN" altLang="en-US" sz="2800" b="1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”</a:t>
            </a:r>
            <a:r>
              <a:rPr lang="en-US" altLang="zh-CN" sz="2800" b="1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);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LnTx/>
              <a:uFillTx/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600" y="4678442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1325" indent="-441325" algn="just"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或</a:t>
            </a:r>
            <a:endParaRPr lang="zh-CN" altLang="en-US" sz="28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2123728" y="5143423"/>
            <a:ext cx="410445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</a:t>
            </a:r>
            <a:r>
              <a:rPr kumimoji="1" lang="en-US" altLang="zh-CN" sz="2800" b="1" i="0" u="none" strike="noStrike" kern="0" cap="none" spc="0" normalizeH="0" noProof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str</a:t>
            </a:r>
            <a:r>
              <a:rPr lang="en-US" altLang="zh-CN" sz="2800" b="1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= “Hello”;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LnTx/>
              <a:uFillTx/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539552" y="5661248"/>
            <a:ext cx="8352928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Pct val="75000"/>
              <a:tabLst/>
              <a:defRPr/>
            </a:pP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类是唯一在创建对象时可以不适用</a:t>
            </a:r>
            <a:r>
              <a:rPr kumimoji="1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new</a:t>
            </a: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运算符的类。</a:t>
            </a:r>
            <a:endParaRPr kumimoji="1" lang="zh-CN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tabLst/>
              <a:defRPr/>
            </a:pP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5.9  String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（常用方法）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196752"/>
            <a:ext cx="7931224" cy="5472608"/>
          </a:xfrm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1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、求字符串长度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int length()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//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返回该字符串的长度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</a:t>
            </a: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str = new String("asdfzxc");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int strlength = str.length();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2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、求字符串某一位置字符</a:t>
            </a: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char charAt(int index)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//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返回字符串中指定位置的字符；注意字符串中第一个字符索引是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0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，最后一个是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length()-1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</a:t>
            </a: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str = new String("asdfzxc");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char ch = str.charAt(4);</a:t>
            </a:r>
            <a:endParaRPr lang="zh-CN" altLang="zh-CN" sz="2800" b="1" dirty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buNone/>
              <a:defRPr/>
            </a:pPr>
            <a:endParaRPr lang="zh-CN" altLang="en-US" sz="28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5.9  String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（常用方法）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8568952" cy="5472608"/>
          </a:xfrm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3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、提取子串</a:t>
            </a: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用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类的</a:t>
            </a: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substring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方法可以提取字符串中的子串，该方法有两种常用参数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: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1)   public String 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substring(int beginIndex)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该方法从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beginIndex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位置起，从当前字符串中取出剩余的字符作为一个新的字符串返回。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2) public String 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substring(int beginIndex, int endIndex)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该方法从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beginIndex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位置起，从当前字符串中取出到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endIndex-1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位置的字符作为一个新的字符串返回。</a:t>
            </a:r>
            <a:endParaRPr lang="zh-CN" altLang="en-US" sz="28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5.9  String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（常用方法）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196752"/>
            <a:ext cx="8064896" cy="2376264"/>
          </a:xfrm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endParaRPr lang="zh-CN" altLang="en-US" sz="28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str1 = new String("asdfzxc");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str2 = str1.substring(2);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str3 = str1.substring(2,5);</a:t>
            </a:r>
            <a:endParaRPr lang="zh-CN" altLang="en-US" sz="2800" b="1" dirty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46856" y="476672"/>
            <a:ext cx="8229600" cy="792162"/>
          </a:xfrm>
          <a:noFill/>
          <a:ln/>
        </p:spPr>
        <p:txBody>
          <a:bodyPr/>
          <a:lstStyle/>
          <a:p>
            <a:r>
              <a:rPr lang="zh-CN" altLang="en-US" sz="36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对象的特征</a:t>
            </a:r>
            <a:r>
              <a:rPr lang="en-US" altLang="zh-CN" sz="36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——</a:t>
            </a:r>
            <a:r>
              <a:rPr lang="zh-CN" altLang="en-US" sz="3600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方法</a:t>
            </a:r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9475" y="1916113"/>
            <a:ext cx="8229600" cy="5400675"/>
          </a:xfrm>
          <a:noFill/>
          <a:ln/>
        </p:spPr>
        <p:txBody>
          <a:bodyPr/>
          <a:lstStyle/>
          <a:p>
            <a:r>
              <a:rPr lang="zh-CN" altLang="en-US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方法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——</a:t>
            </a:r>
            <a:r>
              <a:rPr lang="zh-CN" altLang="en-US" b="1" dirty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对象执行的操作</a:t>
            </a:r>
          </a:p>
        </p:txBody>
      </p:sp>
      <p:sp>
        <p:nvSpPr>
          <p:cNvPr id="342022" name="Line 6"/>
          <p:cNvSpPr>
            <a:spLocks noChangeShapeType="1"/>
          </p:cNvSpPr>
          <p:nvPr/>
        </p:nvSpPr>
        <p:spPr bwMode="auto">
          <a:xfrm flipV="1">
            <a:off x="3132138" y="3427413"/>
            <a:ext cx="1150937" cy="503237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800" b="1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342023" name="Line 7"/>
          <p:cNvSpPr>
            <a:spLocks noChangeShapeType="1"/>
          </p:cNvSpPr>
          <p:nvPr/>
        </p:nvSpPr>
        <p:spPr bwMode="auto">
          <a:xfrm>
            <a:off x="3132138" y="4254537"/>
            <a:ext cx="1367854" cy="1513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800" b="1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342024" name="Line 8"/>
          <p:cNvSpPr>
            <a:spLocks noChangeShapeType="1"/>
          </p:cNvSpPr>
          <p:nvPr/>
        </p:nvSpPr>
        <p:spPr bwMode="auto">
          <a:xfrm>
            <a:off x="3132138" y="4506912"/>
            <a:ext cx="1439862" cy="650279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800" b="1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342025" name="Line 9"/>
          <p:cNvSpPr>
            <a:spLocks noChangeShapeType="1"/>
          </p:cNvSpPr>
          <p:nvPr/>
        </p:nvSpPr>
        <p:spPr bwMode="auto">
          <a:xfrm>
            <a:off x="5795962" y="3498850"/>
            <a:ext cx="1224309" cy="650230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b="1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342026" name="Line 10"/>
          <p:cNvSpPr>
            <a:spLocks noChangeShapeType="1"/>
          </p:cNvSpPr>
          <p:nvPr/>
        </p:nvSpPr>
        <p:spPr bwMode="auto">
          <a:xfrm>
            <a:off x="5580063" y="4255293"/>
            <a:ext cx="1295400" cy="0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b="1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342027" name="Line 11"/>
          <p:cNvSpPr>
            <a:spLocks noChangeShapeType="1"/>
          </p:cNvSpPr>
          <p:nvPr/>
        </p:nvSpPr>
        <p:spPr bwMode="auto">
          <a:xfrm flipV="1">
            <a:off x="5436096" y="4437112"/>
            <a:ext cx="1584176" cy="792087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b="1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342028" name="Oval 12"/>
          <p:cNvSpPr>
            <a:spLocks noChangeArrowheads="1"/>
          </p:cNvSpPr>
          <p:nvPr/>
        </p:nvSpPr>
        <p:spPr bwMode="auto">
          <a:xfrm>
            <a:off x="6804025" y="3823494"/>
            <a:ext cx="1584325" cy="863600"/>
          </a:xfrm>
          <a:prstGeom prst="ellips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zh-CN" altLang="en-US" sz="28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方法 </a:t>
            </a:r>
          </a:p>
        </p:txBody>
      </p:sp>
      <p:sp>
        <p:nvSpPr>
          <p:cNvPr id="342031" name="AutoShape 15"/>
          <p:cNvSpPr>
            <a:spLocks noChangeArrowheads="1"/>
          </p:cNvSpPr>
          <p:nvPr/>
        </p:nvSpPr>
        <p:spPr bwMode="auto">
          <a:xfrm>
            <a:off x="1044575" y="3859213"/>
            <a:ext cx="2087563" cy="792163"/>
          </a:xfrm>
          <a:prstGeom prst="roundRect">
            <a:avLst>
              <a:gd name="adj" fmla="val 16667"/>
            </a:avLst>
          </a:prstGeom>
          <a:ln>
            <a:solidFill>
              <a:schemeClr val="bg2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 b="1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342032" name="AutoShape 16"/>
          <p:cNvSpPr>
            <a:spLocks noChangeArrowheads="1"/>
          </p:cNvSpPr>
          <p:nvPr/>
        </p:nvSpPr>
        <p:spPr bwMode="auto">
          <a:xfrm>
            <a:off x="1197505" y="3861048"/>
            <a:ext cx="1732707" cy="648072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rgbClr val="339966"/>
              </a:buClr>
              <a:buFont typeface="Wingdings" pitchFamily="2" charset="2"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收银员</a:t>
            </a:r>
            <a:endParaRPr lang="en-US" altLang="zh-CN" sz="2400" b="1" dirty="0" smtClean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rgbClr val="339966"/>
              </a:buClr>
              <a:buFont typeface="Wingdings" pitchFamily="2" charset="2"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小张 </a:t>
            </a:r>
            <a:endParaRPr lang="zh-CN" altLang="en-US" sz="2400" b="1" dirty="0">
              <a:solidFill>
                <a:srgbClr val="0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42020" name="AutoShape 4"/>
          <p:cNvSpPr>
            <a:spLocks noChangeArrowheads="1"/>
          </p:cNvSpPr>
          <p:nvPr/>
        </p:nvSpPr>
        <p:spPr bwMode="auto">
          <a:xfrm>
            <a:off x="4411663" y="3987800"/>
            <a:ext cx="1254125" cy="578882"/>
          </a:xfrm>
          <a:prstGeom prst="roundRect">
            <a:avLst>
              <a:gd name="adj" fmla="val 16667"/>
            </a:avLst>
          </a:prstGeom>
          <a:ln>
            <a:solidFill>
              <a:schemeClr val="bg2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Ctr="1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打</a:t>
            </a:r>
            <a:r>
              <a:rPr lang="zh-CN" altLang="en-US" sz="28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单 </a:t>
            </a:r>
          </a:p>
        </p:txBody>
      </p:sp>
      <p:sp>
        <p:nvSpPr>
          <p:cNvPr id="342021" name="AutoShape 5"/>
          <p:cNvSpPr>
            <a:spLocks noChangeArrowheads="1"/>
          </p:cNvSpPr>
          <p:nvPr/>
        </p:nvSpPr>
        <p:spPr bwMode="auto">
          <a:xfrm>
            <a:off x="4267200" y="3195638"/>
            <a:ext cx="1543050" cy="578882"/>
          </a:xfrm>
          <a:prstGeom prst="roundRect">
            <a:avLst>
              <a:gd name="adj" fmla="val 16667"/>
            </a:avLst>
          </a:prstGeom>
          <a:ln>
            <a:solidFill>
              <a:schemeClr val="bg2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Ctr="1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收</a:t>
            </a:r>
            <a:r>
              <a:rPr lang="zh-CN" altLang="en-US" sz="28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银 </a:t>
            </a:r>
          </a:p>
        </p:txBody>
      </p:sp>
      <p:sp>
        <p:nvSpPr>
          <p:cNvPr id="342029" name="AutoShape 13"/>
          <p:cNvSpPr>
            <a:spLocks noChangeArrowheads="1"/>
          </p:cNvSpPr>
          <p:nvPr/>
        </p:nvSpPr>
        <p:spPr bwMode="auto">
          <a:xfrm>
            <a:off x="4483100" y="4851400"/>
            <a:ext cx="1111250" cy="578882"/>
          </a:xfrm>
          <a:prstGeom prst="roundRect">
            <a:avLst>
              <a:gd name="adj" fmla="val 16667"/>
            </a:avLst>
          </a:prstGeom>
          <a:ln>
            <a:solidFill>
              <a:schemeClr val="bg2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Ctr="1">
            <a:spAutoFit/>
          </a:bodyPr>
          <a:lstStyle/>
          <a:p>
            <a:pPr algn="ctr"/>
            <a:r>
              <a:rPr lang="zh-CN" altLang="en-US" sz="2800" b="1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刷卡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5.9  String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（常用方法）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8568952" cy="5472608"/>
          </a:xfrm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4</a:t>
            </a: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、字符串比较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u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int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compareTo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(String anotherString)</a:t>
            </a: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</a:t>
            </a: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该方法是对字符串内容按字典顺序进行大小比较，通过返回的整数值指明当前字符串与参数字符串的大小关系。若当前对象比参数大则返回正整数，反之返回负整数，相等返回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0</a:t>
            </a: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u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int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compareToIgnore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(String anotherString)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</a:t>
            </a: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与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compareTo</a:t>
            </a: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方法相似，但忽略大小写。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u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boolean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equals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(Object anotherObject)</a:t>
            </a: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比较当前字符串和参数字符串，在两个字符串相等的时候返回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true</a:t>
            </a: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，否则返回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false</a:t>
            </a: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u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boolean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equalsIgnoreCase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(String anotherString)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与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equals</a:t>
            </a: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方法相似，但忽略大小写。</a:t>
            </a:r>
            <a:endParaRPr lang="zh-CN" altLang="en-US" sz="24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5.9  String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（常用方法）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196752"/>
            <a:ext cx="8064896" cy="3312368"/>
          </a:xfrm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str1 = new String("abc");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str2 = new String("ABC");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a = str1.compareTo(str2);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b = str1.compareToIgnoreCase(str2);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boolean c = str1.equals(str2);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boolean d = str1.equalsIgnoreCase(str2);</a:t>
            </a:r>
            <a:endParaRPr lang="zh-CN" altLang="en-US" sz="2800" b="1" dirty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5.9  String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（常用方法）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196752"/>
            <a:ext cx="8136904" cy="3312368"/>
          </a:xfrm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str1 = new String("abc");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str2 = new String("ABC");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a = str1.compareTo(str2);//a&gt;0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b = str1.compareToIgnoreCase(str2);//b=0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boolean c = str1.equals(str2);//c=false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boolean d = str1.equalsIgnoreCase(str2);//d=true</a:t>
            </a:r>
            <a:endParaRPr lang="zh-CN" altLang="en-US" sz="2800" b="1" dirty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5.9  String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（常用方法）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8568952" cy="5472608"/>
          </a:xfrm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、字符串连接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public String </a:t>
            </a: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concat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(String str)</a:t>
            </a: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将参数中的字符串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连接到当前字符串的后面，效果等价于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"+"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endParaRPr lang="zh-CN" altLang="en-US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String str = "aa".concat("bb").concat("cc");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</a:t>
            </a:r>
            <a:r>
              <a:rPr lang="zh-CN" alt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相当于</a:t>
            </a: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str = “aa”+“bb”+“cc”;</a:t>
            </a:r>
            <a:endParaRPr lang="zh-CN" altLang="en-US" sz="2800" b="1" dirty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5.9  String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（常用方法）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8568952" cy="5472608"/>
          </a:xfrm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6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、字符串中单个字符查找</a:t>
            </a: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u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int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indexOf(int ch/String str)</a:t>
            </a: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</a:t>
            </a: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用于查找当前字符串中字符或子串，返回字符或子串在当前字符串中从左边起首次出现的位置，若没有出现则返回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-1</a:t>
            </a: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en-US" altLang="zh-CN" sz="24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u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int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indexOf(int ch/String str, int fromIndex)</a:t>
            </a: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</a:t>
            </a: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改方法与第一种类似，区别在于该方法从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fromIndex</a:t>
            </a: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位置向后查找。</a:t>
            </a:r>
            <a:endParaRPr lang="en-US" altLang="zh-CN" sz="24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u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int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lastIndexOf(int ch/String str)</a:t>
            </a: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</a:t>
            </a: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该方法与第一种类似，区别在于该方法从字符串的末尾位置向前查找。</a:t>
            </a:r>
            <a:endParaRPr lang="en-US" altLang="zh-CN" sz="24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u"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int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lastIndexOf(int ch/String str, int fromIndex)</a:t>
            </a: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</a:t>
            </a: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该方法与第二种方法类似，区别于该方法从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fromIndex</a:t>
            </a:r>
            <a:r>
              <a:rPr lang="zh-CN" altLang="en-US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位置向前查找。</a:t>
            </a:r>
            <a:endParaRPr lang="zh-CN" altLang="en-US" sz="2400" b="1" dirty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5.9  String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（常用方法）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1196752"/>
            <a:ext cx="7992888" cy="5472608"/>
          </a:xfrm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str = "I am a good student";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a = str.indexOf('a');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b = str.indexOf("good");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c = str.indexOf("w",2);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d = str.lastIndexOf("a");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e = str.lastIndexOf("a",3);</a:t>
            </a:r>
            <a:endParaRPr lang="zh-CN" altLang="en-US" sz="2800" b="1" dirty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5.9  String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（常用方法）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1196752"/>
            <a:ext cx="7992888" cy="5472608"/>
          </a:xfrm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str = "I am a good student";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a = str.indexOf('a');//a = 2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b = str.indexOf("good");//b = 7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c = str.indexOf("w",2);//c = -1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d = str.lastIndexOf("a");//d = 5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e = str.lastIndexOf("a",3);//e = 2</a:t>
            </a:r>
            <a:endParaRPr lang="zh-CN" altLang="en-US" sz="2800" b="1" dirty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5.9  String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（常用方法）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8568952" cy="5472608"/>
          </a:xfrm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7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、字符串中字符的大小写转换</a:t>
            </a: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u"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public String 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toLowerCase()</a:t>
            </a: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返回将当前字符串中所有字符转换成小写后的新串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u"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public String 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toUpperCase()</a:t>
            </a: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返回将当前字符串中所有字符转换成大写后的新串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endParaRPr lang="zh-CN" altLang="en-US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String str = new String("asDF");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String str1 = str.toLowerCase(); 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String str2 = str.toUpperCase();</a:t>
            </a:r>
            <a:endParaRPr lang="zh-CN" altLang="en-US" sz="2400" b="1" dirty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5.9  String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（常用方法）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8568952" cy="5472608"/>
          </a:xfrm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7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、字符串中字符的大小写转换</a:t>
            </a: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u"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public String 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toLowerCase()</a:t>
            </a: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返回将当前字符串中所有字符转换成小写后的新串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u"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public String 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toUpperCase()</a:t>
            </a: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返回将当前字符串中所有字符转换成大写后的新串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endParaRPr lang="zh-CN" altLang="en-US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String str = new String("asDF");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String str1 = str.toLowerCase();//str1 = "asdf"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String str2 = str.toUpperCase();//str2 = "ASDF"</a:t>
            </a:r>
            <a:endParaRPr lang="zh-CN" altLang="en-US" sz="2400" b="1" dirty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5.9  String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（常用方法）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8568952" cy="4176464"/>
          </a:xfrm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8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、其他类方法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1) String trim()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截去字符串两端的空格，但对于中间的空格不处理。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endParaRPr lang="zh-CN" altLang="en-US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80010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str = " a sd ";</a:t>
            </a:r>
          </a:p>
          <a:p>
            <a:pPr marL="80010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str1 = str.trim();</a:t>
            </a:r>
          </a:p>
          <a:p>
            <a:pPr marL="80010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a = str.length();</a:t>
            </a:r>
          </a:p>
          <a:p>
            <a:pPr marL="80010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b = str1.length();</a:t>
            </a:r>
            <a:endParaRPr lang="zh-CN" altLang="en-US" sz="28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371600"/>
          </a:xfrm>
        </p:spPr>
        <p:txBody>
          <a:bodyPr/>
          <a:lstStyle/>
          <a:p>
            <a:pPr eaLnBrk="1" hangingPunct="1"/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5.1 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类与对象的关系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1032" y="1484784"/>
            <a:ext cx="83894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 algn="just" eaLnBrk="1" hangingPunct="1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对象是根据模型创造的具体的实体。</a:t>
            </a:r>
            <a:endParaRPr lang="en-US" altLang="zh-CN" sz="32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 eaLnBrk="1" hangingPunct="1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endParaRPr lang="en-US" altLang="zh-CN" sz="32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 eaLnBrk="1" hangingPunct="1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类是实体对象的模型，是抽象的、不具体的概念。通过定义这个模型，可以规定实体对象所具有的属性和行为。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5.9  String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（常用方法）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8568952" cy="4176464"/>
          </a:xfrm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8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、其他类方法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1) String trim()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截去字符串两端的空格，但对于中间的空格不处理。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endParaRPr lang="zh-CN" altLang="en-US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80010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str = " a sd ";</a:t>
            </a:r>
          </a:p>
          <a:p>
            <a:pPr marL="80010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str1 = str.trim();</a:t>
            </a:r>
          </a:p>
          <a:p>
            <a:pPr marL="80010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a = str.length();//a = 6</a:t>
            </a:r>
          </a:p>
          <a:p>
            <a:pPr marL="80010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b = str1.length();//b = 4</a:t>
            </a:r>
            <a:endParaRPr lang="zh-CN" altLang="en-US" sz="28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5.9  String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（常用方法）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8568952" cy="3600400"/>
          </a:xfrm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8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、其他类方法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2) boolean 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statWith(String prefix)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或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boolean 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endWith(String suffix)</a:t>
            </a: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用来</a:t>
            </a:r>
            <a:r>
              <a:rPr lang="zh-CN" alt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比较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当</a:t>
            </a:r>
            <a:r>
              <a:rPr lang="zh-CN" alt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前字符串的起始字符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或</a:t>
            </a:r>
            <a:r>
              <a:rPr lang="zh-CN" alt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子字符串</a:t>
            </a: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prefix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和</a:t>
            </a:r>
            <a:r>
              <a:rPr lang="zh-CN" alt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终止字符或子字符串</a:t>
            </a: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suffix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是否和当前字符串相同，重载方法中同时还可以指定比较的开始位置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offset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zh-CN" altLang="en-US" sz="28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83568" y="4869160"/>
            <a:ext cx="6445224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800" b="1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str = "asdfgh";</a:t>
            </a:r>
          </a:p>
          <a:p>
            <a:pPr marL="342900" lvl="0" indent="-342900" algn="just" eaLnBrk="0" hangingPunct="0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800" b="1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boolean a = str.statWith("as");</a:t>
            </a:r>
          </a:p>
          <a:p>
            <a:pPr marL="342900" lvl="0" indent="-342900" algn="just" eaLnBrk="0" hangingPunct="0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800" b="1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boolean b = str.endWith("gh");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LnTx/>
              <a:uFillTx/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5.9  String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（常用方法）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8568952" cy="3600400"/>
          </a:xfrm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8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、其他类方法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2) boolean 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statWith(String prefix)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或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boolean </a:t>
            </a: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endWith(String suffix)</a:t>
            </a:r>
          </a:p>
          <a:p>
            <a:pPr marL="0" indent="0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用来</a:t>
            </a:r>
            <a:r>
              <a:rPr lang="zh-CN" alt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比较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当</a:t>
            </a:r>
            <a:r>
              <a:rPr lang="zh-CN" alt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前字符串的起始字符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或</a:t>
            </a:r>
            <a:r>
              <a:rPr lang="zh-CN" alt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子字符串</a:t>
            </a: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prefix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和</a:t>
            </a:r>
            <a:r>
              <a:rPr lang="zh-CN" alt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终止字符或子字符串</a:t>
            </a:r>
            <a:r>
              <a:rPr lang="en-US" altLang="zh-CN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suffix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是否和当前字符串相同，重载方法中同时还可以指定比较的开始位置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offset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zh-CN" altLang="en-US" sz="28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83568" y="4869160"/>
            <a:ext cx="6445224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800" b="1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String str = "asdfgh";</a:t>
            </a:r>
          </a:p>
          <a:p>
            <a:pPr marL="342900" lvl="0" indent="-342900" algn="just" eaLnBrk="0" hangingPunct="0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800" b="1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boolean a = str.statWith("as");//a = true</a:t>
            </a:r>
          </a:p>
          <a:p>
            <a:pPr marL="342900" lvl="0" indent="-342900" algn="just" eaLnBrk="0" hangingPunct="0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800" b="1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boolean b = str.endWith("gh");//b = true</a:t>
            </a:r>
            <a:endParaRPr kumimoji="1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LnTx/>
              <a:uFillTx/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620688"/>
            <a:ext cx="9001000" cy="5760640"/>
          </a:xfrm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import java.util.*;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class StringTest{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public static void main(String args[]) {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</a:t>
            </a: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Scanner sc=new Scanner(System.in);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String str=new String();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System.out.print("Enter a string:");	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str=sc.next();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System.out.println("The length of the string is:"+ </a:t>
            </a:r>
            <a:r>
              <a:rPr lang="en-US" altLang="zh-CN" sz="2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str.length()</a:t>
            </a: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);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System.out.println("The character at position 3 is:"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                                                             + </a:t>
            </a:r>
            <a:r>
              <a:rPr lang="en-US" altLang="zh-CN" sz="2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str.charAt(2)</a:t>
            </a: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);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System.out.println("Characters 2 to 4 are:"+ </a:t>
            </a:r>
            <a:r>
              <a:rPr lang="en-US" altLang="zh-CN" sz="2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str.substring(1,4)</a:t>
            </a: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);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System.out.println(</a:t>
            </a:r>
            <a:r>
              <a:rPr lang="en-US" altLang="zh-CN" sz="2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str.concat</a:t>
            </a: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(" was the string entered."));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System.out.println("This is upper case:"+ </a:t>
            </a:r>
            <a:r>
              <a:rPr lang="en-US" altLang="zh-CN" sz="2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str.toUpperCase()</a:t>
            </a: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);	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}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en-US" sz="22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764704"/>
            <a:ext cx="184871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Program</a:t>
            </a:r>
            <a:endParaRPr lang="zh-CN" altLang="en-US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476672"/>
            <a:ext cx="9001000" cy="5760640"/>
          </a:xfrm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import java.util.*;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class StringComp{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public static void main(String args[]) {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 	Scanner sc=new Scanner(System.in);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 	String str1,str2;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 	int comparison;	 	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 	System.out.print("Enter first string:");	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    	str1=</a:t>
            </a:r>
            <a:r>
              <a:rPr lang="en-US" altLang="zh-CN" sz="24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sc.next();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System.out.print("Enter second string:");	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    	str2=</a:t>
            </a:r>
            <a:r>
              <a:rPr lang="en-US" altLang="zh-CN" sz="24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sc.next();</a:t>
            </a: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    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    	comparison=</a:t>
            </a:r>
            <a:r>
              <a:rPr lang="en-US" altLang="zh-CN" sz="24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str1.compareTo(str2);</a:t>
            </a:r>
            <a:endParaRPr lang="zh-CN" altLang="en-US" sz="24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692696"/>
            <a:ext cx="9001000" cy="5760640"/>
          </a:xfrm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    if(comparison &lt;0)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     		System.out.println(str1 +" comes before " + str2);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    else if(comparison &gt;0)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      		System.out.println(str2 +" comes before " + str1);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    else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     		System.out.println("The strings are identical");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}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en-US" sz="24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5.10  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对象参数实例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343000"/>
            <a:ext cx="8136904" cy="4174232"/>
          </a:xfrm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u"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当一个简单类型变量作为方法的输入参数时，传递得失变量的值。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u"/>
              <a:defRPr/>
            </a:pP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u"/>
              <a:defRPr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数组作为变量传递时，传递的是存储数组的首地址。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u"/>
              <a:defRPr/>
            </a:pP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u"/>
              <a:defRPr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对象作为参数时室怎么样呢？</a:t>
            </a:r>
            <a:endParaRPr lang="zh-CN" altLang="en-US" sz="28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88640"/>
            <a:ext cx="7931224" cy="6264696"/>
          </a:xfrm>
          <a:solidFill>
            <a:schemeClr val="bg1"/>
          </a:solidFill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class BankAccount{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private String accountNumber;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private String accountName;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private  double balance;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private static double interestRate;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public BankAccount(String numberIn, String nameIn){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accountNumber=numberIn;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accountName=nameIn;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balance=0;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}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public String getAccountName(){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	        return accountName;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}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public String getaccountNumber(){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 return accountNumber;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}</a:t>
            </a:r>
            <a:endParaRPr lang="zh-CN" altLang="en-US" sz="22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44624"/>
            <a:ext cx="7931224" cy="6741368"/>
          </a:xfrm>
          <a:solidFill>
            <a:schemeClr val="bg1"/>
          </a:solidFill>
        </p:spPr>
        <p:txBody>
          <a:bodyPr/>
          <a:lstStyle/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public double getBalance(){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	     return balance;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}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public void deposit(double amountIn){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balance=balance + amountIn;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}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public void withdraw(double amountIn){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if(amountIn&lt;balance)         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         balance=balance - amountIn;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}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public static void setInterestRate(double rateIn){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interestRate=rateIn;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}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public static double getInterestRate(){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return interestRate;</a:t>
            </a:r>
          </a:p>
          <a:p>
            <a:pPr lvl="1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}</a:t>
            </a: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en-US" sz="22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593304"/>
            <a:ext cx="8424936" cy="5932040"/>
          </a:xfrm>
          <a:solidFill>
            <a:schemeClr val="bg1"/>
          </a:solidFill>
        </p:spPr>
        <p:txBody>
          <a:bodyPr/>
          <a:lstStyle/>
          <a:p>
            <a:pPr marL="0" lvl="1" indent="15875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class  ParameterTest{</a:t>
            </a:r>
          </a:p>
          <a:p>
            <a:pPr marL="400050" lvl="2" indent="15875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private static void test(BankAccount accountIn){</a:t>
            </a:r>
          </a:p>
          <a:p>
            <a:pPr marL="400050" lvl="2" indent="15875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accountIn.deposit(6000);</a:t>
            </a:r>
          </a:p>
          <a:p>
            <a:pPr marL="400050" lvl="2" indent="15875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  <a:p>
            <a:pPr marL="400050" lvl="2" indent="15875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static void main(String[] args){</a:t>
            </a:r>
          </a:p>
          <a:p>
            <a:pPr marL="857250" lvl="3" indent="15875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BankAccount myAccount=new BankAccount("1", </a:t>
            </a:r>
          </a:p>
          <a:p>
            <a:pPr marL="857250" lvl="3" indent="15875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                                                                "Susam");</a:t>
            </a:r>
          </a:p>
          <a:p>
            <a:pPr marL="857250" lvl="3" indent="15875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test(myAccount);</a:t>
            </a:r>
          </a:p>
          <a:p>
            <a:pPr marL="857250" lvl="3" indent="15875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System.out.println("Account Number: " </a:t>
            </a:r>
          </a:p>
          <a:p>
            <a:pPr marL="857250" lvl="3" indent="15875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                             + myAccount.getaccountNumber());</a:t>
            </a:r>
          </a:p>
          <a:p>
            <a:pPr marL="857250" lvl="3" indent="15875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System.out.println("Account Name: " </a:t>
            </a:r>
          </a:p>
          <a:p>
            <a:pPr marL="857250" lvl="3" indent="15875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                             + myAccount.getAccountName());</a:t>
            </a:r>
          </a:p>
          <a:p>
            <a:pPr marL="857250" lvl="3" indent="15875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System.out.println("Balance:  " + myAccount.getBalance());</a:t>
            </a:r>
          </a:p>
          <a:p>
            <a:pPr marL="400050" lvl="2" indent="15875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  <a:p>
            <a:pPr marL="0" lvl="1" indent="15875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457200" y="257200"/>
            <a:ext cx="8229600" cy="1371600"/>
          </a:xfrm>
        </p:spPr>
        <p:txBody>
          <a:bodyPr/>
          <a:lstStyle/>
          <a:p>
            <a:pPr eaLnBrk="1" hangingPunct="1"/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5.2 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类的设计与</a:t>
            </a:r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UML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建模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5004048" y="1672208"/>
            <a:ext cx="3610744" cy="2980928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</a:pP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</a:t>
            </a:r>
            <a:r>
              <a:rPr lang="zh-CN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常用的可见性有</a:t>
            </a:r>
            <a:r>
              <a:rPr lang="en-US" altLang="zh-CN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</a:t>
            </a:r>
            <a:r>
              <a:rPr lang="zh-CN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</a:t>
            </a:r>
            <a:r>
              <a:rPr lang="en-US" altLang="zh-CN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private</a:t>
            </a:r>
            <a:r>
              <a:rPr lang="zh-CN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</a:t>
            </a:r>
            <a:r>
              <a:rPr lang="en-US" altLang="zh-CN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protected</a:t>
            </a:r>
            <a:r>
              <a:rPr lang="zh-CN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和</a:t>
            </a:r>
            <a:r>
              <a:rPr lang="zh-CN" altLang="zh-CN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默认</a:t>
            </a:r>
            <a:r>
              <a:rPr lang="zh-CN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四种，在</a:t>
            </a: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UML</a:t>
            </a:r>
            <a:r>
              <a:rPr lang="zh-CN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中分别用</a:t>
            </a: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“</a:t>
            </a:r>
            <a:r>
              <a:rPr lang="en-US" altLang="zh-CN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+</a:t>
            </a: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”</a:t>
            </a:r>
            <a:r>
              <a:rPr lang="zh-CN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</a:t>
            </a: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“</a:t>
            </a:r>
            <a:r>
              <a:rPr lang="en-US" altLang="zh-CN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-</a:t>
            </a: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”</a:t>
            </a:r>
            <a:r>
              <a:rPr lang="zh-CN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、</a:t>
            </a: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“</a:t>
            </a:r>
            <a:r>
              <a:rPr lang="en-US" altLang="zh-CN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#</a:t>
            </a: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”</a:t>
            </a:r>
            <a:r>
              <a:rPr lang="zh-CN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和</a:t>
            </a:r>
            <a:r>
              <a:rPr lang="zh-CN" altLang="zh-CN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无</a:t>
            </a:r>
            <a:r>
              <a:rPr lang="zh-CN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表示。</a:t>
            </a:r>
            <a:endParaRPr lang="zh-CN" altLang="en-US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zh-CN" altLang="en-US">
              <a:latin typeface="Calibri" pitchFamily="34" charset="0"/>
            </a:endParaRPr>
          </a:p>
        </p:txBody>
      </p:sp>
      <p:graphicFrame>
        <p:nvGraphicFramePr>
          <p:cNvPr id="4101" name="Object 1"/>
          <p:cNvGraphicFramePr>
            <a:graphicFrameLocks noChangeAspect="1"/>
          </p:cNvGraphicFramePr>
          <p:nvPr/>
        </p:nvGraphicFramePr>
        <p:xfrm>
          <a:off x="683568" y="1628651"/>
          <a:ext cx="3873926" cy="4248621"/>
        </p:xfrm>
        <a:graphic>
          <a:graphicData uri="http://schemas.openxmlformats.org/presentationml/2006/ole">
            <p:oleObj spid="_x0000_s1026" r:id="rId3" imgW="1091264" imgH="1193934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484784"/>
            <a:ext cx="4536504" cy="1584176"/>
          </a:xfrm>
          <a:solidFill>
            <a:schemeClr val="bg1"/>
          </a:solidFill>
        </p:spPr>
        <p:txBody>
          <a:bodyPr/>
          <a:lstStyle/>
          <a:p>
            <a:pPr marL="0" lvl="1" indent="15875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Account Number: 1</a:t>
            </a:r>
          </a:p>
          <a:p>
            <a:pPr marL="0" lvl="1" indent="15875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Account Name: Susam</a:t>
            </a:r>
          </a:p>
          <a:p>
            <a:pPr marL="0" lvl="1" indent="15875" algn="just">
              <a:buClr>
                <a:schemeClr val="bg2">
                  <a:lumMod val="60000"/>
                  <a:lumOff val="40000"/>
                </a:schemeClr>
              </a:buClr>
              <a:buNone/>
              <a:defRPr/>
            </a:pPr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Balance: 6000.0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运行结果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5.11  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聚集类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343000"/>
            <a:ext cx="7931224" cy="3094112"/>
          </a:xfrm>
        </p:spPr>
        <p:txBody>
          <a:bodyPr/>
          <a:lstStyle/>
          <a:p>
            <a:pPr algn="just">
              <a:buClr>
                <a:schemeClr val="bg2">
                  <a:lumMod val="60000"/>
                  <a:lumOff val="40000"/>
                </a:schemeClr>
              </a:buClr>
              <a:buFont typeface="Wingdings" pitchFamily="2" charset="2"/>
              <a:buChar char="u"/>
              <a:defRPr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一</a:t>
            </a:r>
            <a:r>
              <a:rPr lang="zh-CN" altLang="zh-CN" sz="2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个类包含许多有相同类型的数据项称为聚集（</a:t>
            </a:r>
            <a:r>
              <a:rPr lang="en-US" altLang="zh-CN" sz="2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collection</a:t>
            </a:r>
            <a:r>
              <a:rPr lang="zh-CN" altLang="zh-CN" sz="2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）类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0" indent="0" algn="just">
              <a:buFont typeface="Arial" pitchFamily="34" charset="0"/>
              <a:buNone/>
              <a:defRPr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zh-CN" altLang="en-US" sz="2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例如：</a:t>
            </a:r>
            <a:endParaRPr lang="en-US" altLang="zh-CN" sz="28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895350" algn="just">
              <a:buFont typeface="Wingdings" pitchFamily="2" charset="2"/>
              <a:buChar char="Ø"/>
              <a:defRPr/>
            </a:pPr>
            <a:r>
              <a:rPr lang="zh-CN" altLang="zh-CN" sz="2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一辆飞机载有很多乘客；</a:t>
            </a:r>
          </a:p>
          <a:p>
            <a:pPr marL="895350" algn="just">
              <a:buFont typeface="Wingdings" pitchFamily="2" charset="2"/>
              <a:buChar char="Ø"/>
              <a:defRPr/>
            </a:pPr>
            <a:r>
              <a:rPr lang="zh-CN" altLang="zh-CN" sz="2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一个邮包装有很多信件；</a:t>
            </a:r>
          </a:p>
          <a:p>
            <a:pPr marL="895350" algn="just">
              <a:buFont typeface="Wingdings" pitchFamily="2" charset="2"/>
              <a:buChar char="Ø"/>
              <a:defRPr/>
            </a:pPr>
            <a:r>
              <a:rPr lang="zh-CN" altLang="zh-CN" sz="2800" b="1" dirty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一封邮件包含很多文字；</a:t>
            </a:r>
          </a:p>
          <a:p>
            <a:pPr algn="just">
              <a:defRPr/>
            </a:pPr>
            <a:endParaRPr lang="zh-CN" altLang="en-US" sz="28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4566607"/>
            <a:ext cx="80648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1325" indent="-441325" algn="just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一个对象本身包含其他对象，这种关系称为聚合（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aggregation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）关系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441325" indent="-441325" algn="just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just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聚集类是聚合关系的一种实现。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5.11  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聚集类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1700808"/>
            <a:ext cx="1440160" cy="61555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银行</a:t>
            </a: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1</a:t>
            </a:r>
            <a:endParaRPr lang="zh-CN" altLang="en-US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32040" y="1700808"/>
            <a:ext cx="2448272" cy="61555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银行账户</a:t>
            </a: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1</a:t>
            </a:r>
            <a:endParaRPr lang="zh-CN" altLang="en-US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7624" y="2325157"/>
            <a:ext cx="1440160" cy="61555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银行</a:t>
            </a: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2</a:t>
            </a:r>
            <a:endParaRPr lang="zh-CN" altLang="en-US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624" y="2949654"/>
            <a:ext cx="1440160" cy="166199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ctr"/>
            <a:endParaRPr lang="en-US" altLang="zh-CN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ctr"/>
            <a:endParaRPr lang="zh-CN" altLang="en-US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32040" y="2309391"/>
            <a:ext cx="2448272" cy="61555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银行账户</a:t>
            </a: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2</a:t>
            </a:r>
            <a:endParaRPr lang="zh-CN" altLang="en-US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2040" y="2924944"/>
            <a:ext cx="2448272" cy="61555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银行账户</a:t>
            </a: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2</a:t>
            </a:r>
            <a:endParaRPr lang="zh-CN" altLang="en-US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32040" y="3541484"/>
            <a:ext cx="2448272" cy="61555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银行账户</a:t>
            </a: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2</a:t>
            </a:r>
            <a:endParaRPr lang="zh-CN" altLang="en-US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32040" y="4158024"/>
            <a:ext cx="2448272" cy="166199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ctr"/>
            <a:endParaRPr lang="en-US" altLang="zh-CN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algn="ctr"/>
            <a:endParaRPr lang="en-US" altLang="zh-CN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cxnSp>
        <p:nvCxnSpPr>
          <p:cNvPr id="16" name="直接箭头连接符 15"/>
          <p:cNvCxnSpPr>
            <a:stCxn id="7" idx="3"/>
            <a:endCxn id="8" idx="1"/>
          </p:cNvCxnSpPr>
          <p:nvPr/>
        </p:nvCxnSpPr>
        <p:spPr bwMode="auto">
          <a:xfrm>
            <a:off x="2627784" y="2008585"/>
            <a:ext cx="2304256" cy="0"/>
          </a:xfrm>
          <a:prstGeom prst="straightConnector1">
            <a:avLst/>
          </a:prstGeom>
          <a:solidFill>
            <a:srgbClr val="8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7" name="直接箭头连接符 16"/>
          <p:cNvCxnSpPr>
            <a:stCxn id="7" idx="3"/>
            <a:endCxn id="14" idx="1"/>
          </p:cNvCxnSpPr>
          <p:nvPr/>
        </p:nvCxnSpPr>
        <p:spPr bwMode="auto">
          <a:xfrm>
            <a:off x="2627784" y="2008585"/>
            <a:ext cx="2304256" cy="2980436"/>
          </a:xfrm>
          <a:prstGeom prst="straightConnector1">
            <a:avLst/>
          </a:prstGeom>
          <a:solidFill>
            <a:srgbClr val="8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0" name="直接箭头连接符 19"/>
          <p:cNvCxnSpPr>
            <a:stCxn id="7" idx="3"/>
            <a:endCxn id="13" idx="1"/>
          </p:cNvCxnSpPr>
          <p:nvPr/>
        </p:nvCxnSpPr>
        <p:spPr bwMode="auto">
          <a:xfrm>
            <a:off x="2627784" y="2008585"/>
            <a:ext cx="2304256" cy="1840676"/>
          </a:xfrm>
          <a:prstGeom prst="straightConnector1">
            <a:avLst/>
          </a:prstGeom>
          <a:solidFill>
            <a:srgbClr val="8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3" name="直接箭头连接符 22"/>
          <p:cNvCxnSpPr>
            <a:stCxn id="7" idx="3"/>
            <a:endCxn id="12" idx="1"/>
          </p:cNvCxnSpPr>
          <p:nvPr/>
        </p:nvCxnSpPr>
        <p:spPr bwMode="auto">
          <a:xfrm>
            <a:off x="2627784" y="2008585"/>
            <a:ext cx="2304256" cy="1224136"/>
          </a:xfrm>
          <a:prstGeom prst="straightConnector1">
            <a:avLst/>
          </a:prstGeom>
          <a:solidFill>
            <a:srgbClr val="8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6" name="直接箭头连接符 25"/>
          <p:cNvCxnSpPr>
            <a:stCxn id="7" idx="3"/>
            <a:endCxn id="11" idx="1"/>
          </p:cNvCxnSpPr>
          <p:nvPr/>
        </p:nvCxnSpPr>
        <p:spPr bwMode="auto">
          <a:xfrm>
            <a:off x="2627784" y="2008585"/>
            <a:ext cx="2304256" cy="608583"/>
          </a:xfrm>
          <a:prstGeom prst="straightConnector1">
            <a:avLst/>
          </a:prstGeom>
          <a:solidFill>
            <a:srgbClr val="8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Bank</a:t>
            </a:r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类的设计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2954" y="134076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构造方法</a:t>
            </a:r>
            <a:endParaRPr lang="zh-CN" altLang="en-US" sz="3200" b="1" dirty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2954" y="208965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查询银行账户</a:t>
            </a:r>
            <a:endParaRPr lang="zh-CN" altLang="en-US" sz="3200" b="1" dirty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2954" y="283853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添加银行账户</a:t>
            </a:r>
            <a:endParaRPr lang="zh-CN" altLang="en-US" sz="3200" b="1" dirty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2954" y="43363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存款</a:t>
            </a:r>
            <a:endParaRPr lang="zh-CN" altLang="en-US" sz="3200" b="1" dirty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2954" y="508518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取款</a:t>
            </a:r>
            <a:endParaRPr lang="zh-CN" altLang="en-US" sz="3200" b="1" dirty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2954" y="358741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删除银行账户</a:t>
            </a:r>
            <a:endParaRPr lang="zh-CN" altLang="en-US" sz="3200" b="1" dirty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91880" y="134076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创建对象</a:t>
            </a:r>
            <a:endParaRPr lang="zh-CN" altLang="en-US" sz="3200" b="1" dirty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91880" y="208965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账户编号</a:t>
            </a:r>
            <a:endParaRPr lang="zh-CN" altLang="en-US" sz="3200" b="1" dirty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91880" y="283853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账户编号</a:t>
            </a:r>
            <a:endParaRPr lang="zh-CN" altLang="en-US" sz="3200" b="1" dirty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91880" y="433630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账户编号，存款额，账户余额</a:t>
            </a:r>
            <a:endParaRPr lang="zh-CN" altLang="en-US" sz="3200" b="1" dirty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91880" y="5085184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账户编号，取款额，账户余额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1880" y="35874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账户编号</a:t>
            </a:r>
            <a:endParaRPr lang="zh-CN" altLang="en-US" sz="3200" b="1" dirty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5.11  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聚集类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115616" y="1340768"/>
          <a:ext cx="6984776" cy="4968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4776"/>
              </a:tblGrid>
              <a:tr h="5588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Bank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964619"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list: BankAccount[]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total: int</a:t>
                      </a:r>
                      <a:endParaRPr lang="zh-CN" altLang="en-US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445067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+ Bank (int)</a:t>
                      </a:r>
                    </a:p>
                    <a:p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+ search (name:String) : int</a:t>
                      </a:r>
                    </a:p>
                    <a:p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+ getTotal(): int</a:t>
                      </a:r>
                    </a:p>
                    <a:p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r>
                        <a:rPr lang="en-US" altLang="zh-CN" sz="24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add(BankAccount): boolean</a:t>
                      </a:r>
                    </a:p>
                    <a:p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+ getItem(String): BankAccount</a:t>
                      </a:r>
                    </a:p>
                    <a:p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+ depositMoney(String, double): boolean</a:t>
                      </a:r>
                    </a:p>
                    <a:p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+ withdrawMoney(String, double):boolean</a:t>
                      </a:r>
                    </a:p>
                    <a:p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+ remove(String): boolean</a:t>
                      </a:r>
                      <a:endParaRPr lang="zh-CN" altLang="en-US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Bank (int)</a:t>
            </a:r>
            <a:endParaRPr lang="zh-CN" altLang="en-US" sz="36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3" y="1412776"/>
            <a:ext cx="82809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1325" indent="-441325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en-US" sz="3200" b="1" dirty="0" smtClean="0">
                <a:latin typeface="华文中宋" pitchFamily="2" charset="-122"/>
                <a:ea typeface="华文中宋" pitchFamily="2" charset="-122"/>
              </a:rPr>
              <a:t>这是一个构造方法</a:t>
            </a:r>
            <a:endParaRPr lang="en-US" altLang="zh-CN" sz="3200" b="1" dirty="0" smtClean="0">
              <a:latin typeface="华文中宋" pitchFamily="2" charset="-122"/>
              <a:ea typeface="华文中宋" pitchFamily="2" charset="-122"/>
            </a:endParaRPr>
          </a:p>
          <a:p>
            <a:pPr marL="441325" indent="-441325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endParaRPr lang="en-US" altLang="zh-CN" sz="3200" b="1" dirty="0" smtClean="0">
              <a:latin typeface="华文中宋" pitchFamily="2" charset="-122"/>
              <a:ea typeface="华文中宋" pitchFamily="2" charset="-122"/>
            </a:endParaRPr>
          </a:p>
          <a:p>
            <a:pPr marL="441325" indent="-441325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en-US" sz="3200" b="1" dirty="0" smtClean="0">
                <a:latin typeface="华文中宋" pitchFamily="2" charset="-122"/>
                <a:ea typeface="华文中宋" pitchFamily="2" charset="-122"/>
              </a:rPr>
              <a:t>它接受一个整数参数，该参数代表银行账户的最大个数，并且像影帝创建一个银行账户数组</a:t>
            </a:r>
            <a:endParaRPr lang="en-US" altLang="zh-CN" sz="3200" b="1" dirty="0" smtClean="0">
              <a:latin typeface="华文中宋" pitchFamily="2" charset="-122"/>
              <a:ea typeface="华文中宋" pitchFamily="2" charset="-122"/>
            </a:endParaRPr>
          </a:p>
          <a:p>
            <a:pPr marL="441325" indent="-441325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endParaRPr lang="en-US" altLang="zh-CN" sz="3200" b="1" dirty="0" smtClean="0">
              <a:latin typeface="华文中宋" pitchFamily="2" charset="-122"/>
              <a:ea typeface="华文中宋" pitchFamily="2" charset="-122"/>
            </a:endParaRPr>
          </a:p>
          <a:p>
            <a:pPr marL="441325" indent="-441325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en-US" sz="3200" b="1" dirty="0" smtClean="0">
                <a:latin typeface="华文中宋" pitchFamily="2" charset="-122"/>
                <a:ea typeface="华文中宋" pitchFamily="2" charset="-122"/>
              </a:rPr>
              <a:t>通过这种方式，用户可以在运行过程中决定数组的大小</a:t>
            </a:r>
            <a:endParaRPr lang="zh-CN" altLang="en-US" sz="3200" b="1" dirty="0"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Bank (int)</a:t>
            </a:r>
            <a:endParaRPr lang="zh-CN" altLang="en-US" sz="36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3" y="1412776"/>
            <a:ext cx="82809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1325" indent="-441325"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 Bank (int  sizeIn){</a:t>
            </a:r>
          </a:p>
          <a:p>
            <a:pPr marL="441325" indent="-441325"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list= new BankAccount[sizeIn];</a:t>
            </a:r>
          </a:p>
          <a:p>
            <a:pPr marL="441325" indent="-441325"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total=0;</a:t>
            </a:r>
          </a:p>
          <a:p>
            <a:pPr marL="441325" indent="-441325"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en-US" sz="32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2. int search (name:String) </a:t>
            </a:r>
            <a:endParaRPr lang="zh-CN" altLang="en-US" sz="36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3" y="1484198"/>
            <a:ext cx="828092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6575" indent="-536575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en-US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这是一个辅助方法，被声明为</a:t>
            </a: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private</a:t>
            </a:r>
          </a:p>
          <a:p>
            <a:pPr marL="536575" indent="-536575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endParaRPr lang="en-US" altLang="zh-CN" sz="32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536575" indent="-536575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en-US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它接受一个表示账户编号的字符串参数，返回输入账号对应的账户数组下标</a:t>
            </a:r>
            <a:endParaRPr lang="en-US" altLang="zh-CN" sz="32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536575" indent="-536575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endParaRPr lang="en-US" altLang="zh-CN" sz="32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536575" indent="-536575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</a:pPr>
            <a:r>
              <a:rPr lang="zh-CN" altLang="en-US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如果账户编号不存在，将返回一个错误的下标（</a:t>
            </a: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-999</a:t>
            </a:r>
            <a:r>
              <a:rPr lang="zh-CN" altLang="en-US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），表示查找失败。</a:t>
            </a:r>
            <a:endParaRPr lang="zh-CN" altLang="en-US" sz="32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2. int search (name:String) </a:t>
            </a:r>
            <a:endParaRPr lang="zh-CN" altLang="en-US" sz="36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280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6575" indent="-536575"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public int search(String accountNumberIn){</a:t>
            </a:r>
          </a:p>
          <a:p>
            <a:pPr marL="536575" indent="-536575"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for(int i=0; i&lt;total; i++){</a:t>
            </a:r>
          </a:p>
          <a:p>
            <a:pPr marL="536575" indent="-536575"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BankAccount   tempAccount=list[i];</a:t>
            </a:r>
          </a:p>
          <a:p>
            <a:pPr marL="2601913" indent="-2601913"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String tempNumber=    tempAccount.getaccountNumber();</a:t>
            </a:r>
          </a:p>
          <a:p>
            <a:pPr marL="536575" indent="-536575"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if(tempNumber.equals(accountNumberIn))</a:t>
            </a:r>
          </a:p>
          <a:p>
            <a:pPr marL="536575" indent="-536575"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  return i;</a:t>
            </a:r>
          </a:p>
          <a:p>
            <a:pPr marL="536575" indent="-536575"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}</a:t>
            </a:r>
          </a:p>
          <a:p>
            <a:pPr marL="536575" indent="-536575"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return -999;</a:t>
            </a:r>
          </a:p>
          <a:p>
            <a:pPr marL="536575" indent="-536575">
              <a:buClr>
                <a:schemeClr val="bg2">
                  <a:lumMod val="60000"/>
                  <a:lumOff val="40000"/>
                </a:schemeClr>
              </a:buClr>
              <a:buSzPct val="75000"/>
            </a:pP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}</a:t>
            </a:r>
            <a:endParaRPr lang="zh-CN" altLang="en-US" sz="28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3. int  getTotal()</a:t>
            </a:r>
            <a:endParaRPr lang="zh-CN" altLang="en-US" sz="3600" b="1" dirty="0" smtClean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3" y="1268760"/>
            <a:ext cx="82809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该方法仅仅返回当前系统中账户的总数。</a:t>
            </a:r>
            <a:endParaRPr lang="zh-CN" altLang="en-US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2219380"/>
            <a:ext cx="7272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 int getTotal(){</a:t>
            </a:r>
          </a:p>
          <a:p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return total;</a:t>
            </a:r>
          </a:p>
          <a:p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en-US" sz="32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2102271" y="144016"/>
            <a:ext cx="6286153" cy="5805264"/>
          </a:xfrm>
          <a:solidFill>
            <a:schemeClr val="bg1"/>
          </a:solidFill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//Car.java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eaLnBrk="1" hangingPunct="1">
              <a:buFont typeface="Arial" pitchFamily="34" charset="0"/>
              <a:buNone/>
            </a:pPr>
            <a:r>
              <a:rPr lang="en-US" altLang="zh-CN" sz="1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70C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class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Car 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private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String brand;   //</a:t>
            </a:r>
            <a:r>
              <a:rPr lang="zh-CN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私有属性</a:t>
            </a: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private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String color;   //</a:t>
            </a:r>
            <a:r>
              <a:rPr lang="zh-CN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私有属性</a:t>
            </a: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 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Car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(){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	brand=“Test”;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	color=“gray”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Car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(String brandIn, String colorIn) 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	 brand=brandIn;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	color=colorIn;      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}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String getBrand(){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	return brand; 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</a:t>
            </a: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String getColor(){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	return color;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lvl="1"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}</a:t>
            </a:r>
            <a:endParaRPr lang="zh-CN" altLang="zh-CN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eaLnBrk="1" hangingPunct="1">
              <a:buFont typeface="Arial" pitchFamily="34" charset="0"/>
              <a:buNone/>
            </a:pPr>
            <a:r>
              <a:rPr lang="en-US" altLang="zh-CN" sz="1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en-US" sz="1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1799431" cy="1143000"/>
          </a:xfrm>
        </p:spPr>
        <p:txBody>
          <a:bodyPr/>
          <a:lstStyle/>
          <a:p>
            <a:pPr eaLnBrk="1" hangingPunct="1"/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5.3 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auto">
          <a:xfrm>
            <a:off x="467544" y="98834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hangingPunct="0"/>
            <a:r>
              <a:rPr lang="en-US" altLang="zh-CN" sz="36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boolean add(BankAccount)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LnTx/>
              <a:uFillTx/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628800"/>
            <a:ext cx="82809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该方法接受了一个</a:t>
            </a: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BankAccount</a:t>
            </a:r>
            <a:r>
              <a:rPr lang="zh-CN" altLang="en-US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对象参数，并将其添加到账户列表中。如果操作成功，方法返回</a:t>
            </a: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ture</a:t>
            </a:r>
            <a:r>
              <a:rPr lang="zh-CN" altLang="en-US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，否则返回</a:t>
            </a:r>
            <a:r>
              <a:rPr lang="en-US" altLang="zh-CN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false</a:t>
            </a:r>
            <a:r>
              <a:rPr lang="zh-CN" altLang="en-US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zh-CN" altLang="en-US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auto">
          <a:xfrm>
            <a:off x="467544" y="44624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hangingPunct="0"/>
            <a:r>
              <a:rPr lang="en-US" altLang="zh-CN" sz="36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boolean add(BankAccount)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LnTx/>
              <a:uFillTx/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124744"/>
            <a:ext cx="86764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 boolean add(BankAccount  accountIn){</a:t>
            </a:r>
          </a:p>
          <a:p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if(total == list.length)</a:t>
            </a:r>
          </a:p>
          <a:p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return false;</a:t>
            </a:r>
          </a:p>
          <a:p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else{</a:t>
            </a:r>
          </a:p>
          <a:p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list[total]=accountIn;</a:t>
            </a:r>
          </a:p>
          <a:p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total++;</a:t>
            </a:r>
          </a:p>
          <a:p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return true;</a:t>
            </a:r>
          </a:p>
          <a:p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}</a:t>
            </a:r>
          </a:p>
          <a:p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}</a:t>
            </a:r>
            <a:endParaRPr lang="zh-CN" altLang="en-US" sz="32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5. BankAccount  getItem(String)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3" y="1124744"/>
            <a:ext cx="828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该方法接受一个代表账户编号的字符串参数，返回账户编号</a:t>
            </a: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BankAccount</a:t>
            </a:r>
            <a:r>
              <a:rPr lang="zh-CN" altLang="en-US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对象。如果账户编号无效，返回</a:t>
            </a:r>
            <a:r>
              <a:rPr lang="en-US" altLang="zh-CN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null</a:t>
            </a:r>
            <a:r>
              <a:rPr lang="zh-CN" altLang="en-US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zh-CN" altLang="en-US" sz="32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2841898"/>
            <a:ext cx="89289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 BankAccount getItem(String accountNumberIn){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int index;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index = search(accountNumberIn);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if(index == -999)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return null;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else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return list[index];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auto">
          <a:xfrm>
            <a:off x="467544" y="104835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hangingPunct="0"/>
            <a:r>
              <a:rPr lang="en-US" altLang="zh-CN" sz="36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6. boolean depositMoney(String, double)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LnTx/>
              <a:uFillTx/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80728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第一个参数是字符串，代表账户编号；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第二个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double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类型参数是存款额。如果存款操作成功完成则返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ture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，否则返回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false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。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3608" y="2420888"/>
            <a:ext cx="8280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boolean depositMoney(String accountNumberIn,double amountIn){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int index=search(accountNumberIn);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if(index == -999)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return false;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else{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list[index].deposit(amountIn);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return true;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}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3716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7. boolean  withdrawMoney(String, double)</a:t>
            </a:r>
            <a:endParaRPr lang="zh-CN" altLang="en-US" sz="3200" b="1" dirty="0">
              <a:solidFill>
                <a:schemeClr val="bg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3" y="1196752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与上面方法一样，但完成取款操作。</a:t>
            </a:r>
            <a:endParaRPr lang="zh-CN" altLang="en-US" sz="32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1916832"/>
            <a:ext cx="8280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 boolean withdrawMoney(String accountNumberIn,double amountIn){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int index=search(accountNumberIn);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if(index == -999)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return false;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else{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list[index].withdraw(amountIn);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return true;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}</a:t>
            </a:r>
          </a:p>
          <a:p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auto">
          <a:xfrm>
            <a:off x="467544" y="44624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hangingPunct="0"/>
            <a:r>
              <a:rPr lang="en-US" altLang="zh-CN" sz="36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8. boolean remove(String)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LnTx/>
              <a:uFillTx/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1052736"/>
            <a:ext cx="8136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该方法接受一个代表账户编号的字符串参数，并将该账户从列表中删除。如果删除成功则返回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ture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，否则返回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false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9592" y="2492896"/>
            <a:ext cx="82809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 boolean remove(String  accountNumberIn){</a:t>
            </a:r>
          </a:p>
          <a:p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int index=search(accountNumberIn);</a:t>
            </a:r>
          </a:p>
          <a:p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if(index == -999)</a:t>
            </a:r>
          </a:p>
          <a:p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return false;</a:t>
            </a:r>
          </a:p>
          <a:p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else{</a:t>
            </a:r>
          </a:p>
          <a:p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for( int i=index; i&lt;=total-2 ; i++)</a:t>
            </a:r>
          </a:p>
          <a:p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    list[i]=list[i+1];</a:t>
            </a:r>
          </a:p>
          <a:p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total--;</a:t>
            </a:r>
          </a:p>
          <a:p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   return true;</a:t>
            </a:r>
          </a:p>
          <a:p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       }</a:t>
            </a:r>
          </a:p>
          <a:p>
            <a:r>
              <a:rPr lang="en-US" altLang="zh-CN" sz="24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5.12  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内部类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1" y="1268760"/>
            <a:ext cx="79928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在一个类内部定义类，这就是嵌套类，也叫内部类。嵌套类可以直接访问嵌套它的类的成员，包括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private</a:t>
            </a:r>
            <a:r>
              <a:rPr lang="zh-CN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成员。但是，嵌套类的成员却不能被嵌套它的类直接访问。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类中定义的</a:t>
            </a:r>
            <a:r>
              <a:rPr lang="zh-CN" altLang="zh-CN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内部类</a:t>
            </a:r>
            <a:endParaRPr lang="zh-CN" altLang="en-US" sz="3600" b="1" dirty="0" smtClean="0">
              <a:solidFill>
                <a:srgbClr val="C00000"/>
              </a:solidFill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1" y="1268760"/>
            <a:ext cx="79928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  <a:defRPr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在类中直接定义的嵌套类的使用范围仅限于这个类的内部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  <a:defRPr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内部类可以直接访问和引用它的外部类的所有变量和方法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  <a:defRPr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和外部类不同的是，内部类可以声明为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private</a:t>
            </a: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或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protected</a:t>
            </a:r>
            <a:endParaRPr lang="zh-CN" altLang="en-US" sz="28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548680"/>
            <a:ext cx="921702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class Outer{</a:t>
            </a:r>
          </a:p>
          <a:p>
            <a:pPr marL="819150" lvl="1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int outeri=100;</a:t>
            </a:r>
          </a:p>
          <a:p>
            <a:pPr marL="819150" lvl="1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void test(){</a:t>
            </a:r>
          </a:p>
          <a:p>
            <a:pPr marL="1276350" lvl="2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Inner in=new Inner();</a:t>
            </a:r>
          </a:p>
          <a:p>
            <a:pPr marL="1276350" lvl="2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in.display();</a:t>
            </a:r>
          </a:p>
          <a:p>
            <a:pPr marL="819150" lvl="1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  <a:p>
            <a:pPr marL="819150" lvl="1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class Inner{</a:t>
            </a:r>
          </a:p>
          <a:p>
            <a:pPr marL="1276350" lvl="2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void display(){</a:t>
            </a:r>
          </a:p>
          <a:p>
            <a:pPr marL="1276350" lvl="2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	System.out.println("display: outeri= "+outeri);</a:t>
            </a:r>
          </a:p>
          <a:p>
            <a:pPr marL="1276350" lvl="2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  <a:p>
            <a:pPr marL="819150" lvl="1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class InnerClassTest{</a:t>
            </a:r>
          </a:p>
          <a:p>
            <a:pPr marL="819150" lvl="1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 static void main(String ags[]){</a:t>
            </a:r>
          </a:p>
          <a:p>
            <a:pPr marL="1276350" lvl="2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Outer outer=new Outer();</a:t>
            </a:r>
          </a:p>
          <a:p>
            <a:pPr marL="1276350" lvl="2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outer.test();</a:t>
            </a:r>
          </a:p>
          <a:p>
            <a:pPr marL="819150" lvl="1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</a:p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r>
              <a:rPr lang="en-US" altLang="zh-CN" sz="22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}</a:t>
            </a:r>
            <a:endParaRPr lang="zh-CN" altLang="en-US" sz="22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71600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内部类被外部引用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1" y="1268760"/>
            <a:ext cx="7992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  <a:defRPr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内部类可以通过创建对象从外部类之外被调用</a:t>
            </a: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defRPr/>
            </a:pPr>
            <a:endParaRPr lang="en-US" altLang="zh-CN" sz="2800" b="1" dirty="0" smtClean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  <a:p>
            <a:pPr marL="361950" indent="-361950" algn="just">
              <a:buClr>
                <a:schemeClr val="bg2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u"/>
              <a:defRPr/>
            </a:pPr>
            <a:r>
              <a:rPr lang="zh-CN" altLang="en-US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内部类声明为</a:t>
            </a:r>
            <a:r>
              <a:rPr lang="en-US" altLang="zh-CN" sz="2800" b="1" dirty="0" smtClean="0">
                <a:latin typeface="Times New Roman" pitchFamily="18" charset="0"/>
                <a:ea typeface="华文中宋" pitchFamily="2" charset="-122"/>
                <a:cs typeface="Times New Roman" pitchFamily="18" charset="0"/>
              </a:rPr>
              <a:t>public</a:t>
            </a:r>
            <a:endParaRPr lang="zh-CN" altLang="en-US" sz="2800" b="1" dirty="0">
              <a:latin typeface="Times New Roman" pitchFamily="18" charset="0"/>
              <a:ea typeface="华文中宋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usepackage{amsmath,amssymb}&#10;\begin{document}&#10;\begin{eqnarray*}&#10;&#10;\end{eqnarray*}&#10;\end{document}&#10;"/>
  <p:tag name="EMBEDFONTS" val="1"/>
</p:tagLst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80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0" rIns="91440" bIns="45720" numCol="1" anchor="t" anchorCtr="0" compatLnSpc="1">
        <a:prstTxWarp prst="textNoShape">
          <a:avLst/>
        </a:prstTxWarp>
      </a:bodyPr>
      <a:lstStyle>
        <a:defPPr marL="26988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1" lang="ja-JP" alt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80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0" rIns="91440" bIns="45720" numCol="1" anchor="t" anchorCtr="0" compatLnSpc="1">
        <a:prstTxWarp prst="textNoShape">
          <a:avLst/>
        </a:prstTxWarp>
      </a:bodyPr>
      <a:lstStyle>
        <a:defPPr marL="26988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1" lang="ja-JP" alt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62328</TotalTime>
  <Words>5446</Words>
  <Application>Microsoft Office PowerPoint</Application>
  <PresentationFormat>全屏显示(4:3)</PresentationFormat>
  <Paragraphs>1110</Paragraphs>
  <Slides>103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103</vt:i4>
      </vt:variant>
    </vt:vector>
  </HeadingPairs>
  <TitlesOfParts>
    <vt:vector size="112" baseType="lpstr">
      <vt:lpstr>Arial</vt:lpstr>
      <vt:lpstr>宋体</vt:lpstr>
      <vt:lpstr>Times New Roman</vt:lpstr>
      <vt:lpstr>华文中宋</vt:lpstr>
      <vt:lpstr>Wingdings</vt:lpstr>
      <vt:lpstr>ＭＳ Ｐゴシック</vt:lpstr>
      <vt:lpstr>Calibri</vt:lpstr>
      <vt:lpstr>Arial Black</vt:lpstr>
      <vt:lpstr>Pixel</vt:lpstr>
      <vt:lpstr>第 5 章 类和对象</vt:lpstr>
      <vt:lpstr>目录</vt:lpstr>
      <vt:lpstr>万物皆对象</vt:lpstr>
      <vt:lpstr>身边的对象</vt:lpstr>
      <vt:lpstr>对象的特征——属性</vt:lpstr>
      <vt:lpstr>对象的特征——方法</vt:lpstr>
      <vt:lpstr>5.1 类与对象的关系</vt:lpstr>
      <vt:lpstr>5.2 类的设计与UML建模</vt:lpstr>
      <vt:lpstr>5.3 类</vt:lpstr>
      <vt:lpstr>5.3.2 定义类</vt:lpstr>
      <vt:lpstr>幻灯片 11</vt:lpstr>
      <vt:lpstr>幻灯片 12</vt:lpstr>
      <vt:lpstr>幻灯片 13</vt:lpstr>
      <vt:lpstr>幻灯片 14</vt:lpstr>
      <vt:lpstr>幻灯片 15</vt:lpstr>
      <vt:lpstr>5.4 对象</vt:lpstr>
      <vt:lpstr>5.4 对象</vt:lpstr>
      <vt:lpstr>5.4.2 使用对象</vt:lpstr>
      <vt:lpstr>幻灯片 19</vt:lpstr>
      <vt:lpstr>幻灯片 20</vt:lpstr>
      <vt:lpstr>幻灯片 21</vt:lpstr>
      <vt:lpstr>幻灯片 22</vt:lpstr>
      <vt:lpstr>5.5 成员变量与局部变量</vt:lpstr>
      <vt:lpstr>幻灯片 24</vt:lpstr>
      <vt:lpstr>幻灯片 25</vt:lpstr>
      <vt:lpstr>练习</vt:lpstr>
      <vt:lpstr>练习</vt:lpstr>
      <vt:lpstr>5.6构造方法</vt:lpstr>
      <vt:lpstr>5.6构造方法</vt:lpstr>
      <vt:lpstr>5.6.2 构造方法重载</vt:lpstr>
      <vt:lpstr>幻灯片 31</vt:lpstr>
      <vt:lpstr>幻灯片 32</vt:lpstr>
      <vt:lpstr>5.6.2 构造方法重载</vt:lpstr>
      <vt:lpstr>练习</vt:lpstr>
      <vt:lpstr>练习</vt:lpstr>
      <vt:lpstr>练习</vt:lpstr>
      <vt:lpstr>练习</vt:lpstr>
      <vt:lpstr>5.7 this关键字</vt:lpstr>
      <vt:lpstr>5.7 this关键字</vt:lpstr>
      <vt:lpstr>5.7.1 this表示类的成员</vt:lpstr>
      <vt:lpstr>5.7.1 this表示类的成员</vt:lpstr>
      <vt:lpstr>5.7.2 this调用构造方法</vt:lpstr>
      <vt:lpstr>5.7.2 this调用构造方法</vt:lpstr>
      <vt:lpstr>5.7.3 this表示当前对象</vt:lpstr>
      <vt:lpstr>幻灯片 45</vt:lpstr>
      <vt:lpstr>幻灯片 46</vt:lpstr>
      <vt:lpstr>5.8   static修饰符</vt:lpstr>
      <vt:lpstr>5.8.1   静态变量</vt:lpstr>
      <vt:lpstr>幻灯片 49</vt:lpstr>
      <vt:lpstr>幻灯片 50</vt:lpstr>
      <vt:lpstr>幻灯片 51</vt:lpstr>
      <vt:lpstr>5.8.2   静态方法</vt:lpstr>
      <vt:lpstr>幻灯片 53</vt:lpstr>
      <vt:lpstr>5.8.3   main方法详解</vt:lpstr>
      <vt:lpstr>5.8.4   静态成员特点</vt:lpstr>
      <vt:lpstr>5.9  String类</vt:lpstr>
      <vt:lpstr>5.9  String类（常用方法）</vt:lpstr>
      <vt:lpstr>5.9  String类（常用方法）</vt:lpstr>
      <vt:lpstr>5.9  String类（常用方法）</vt:lpstr>
      <vt:lpstr>5.9  String类（常用方法）</vt:lpstr>
      <vt:lpstr>5.9  String类（常用方法）</vt:lpstr>
      <vt:lpstr>5.9  String类（常用方法）</vt:lpstr>
      <vt:lpstr>5.9  String类（常用方法）</vt:lpstr>
      <vt:lpstr>5.9  String类（常用方法）</vt:lpstr>
      <vt:lpstr>5.9  String类（常用方法）</vt:lpstr>
      <vt:lpstr>5.9  String类（常用方法）</vt:lpstr>
      <vt:lpstr>5.9  String类（常用方法）</vt:lpstr>
      <vt:lpstr>5.9  String类（常用方法）</vt:lpstr>
      <vt:lpstr>5.9  String类（常用方法）</vt:lpstr>
      <vt:lpstr>5.9  String类（常用方法）</vt:lpstr>
      <vt:lpstr>5.9  String类（常用方法）</vt:lpstr>
      <vt:lpstr>5.9  String类（常用方法）</vt:lpstr>
      <vt:lpstr>幻灯片 73</vt:lpstr>
      <vt:lpstr>幻灯片 74</vt:lpstr>
      <vt:lpstr>幻灯片 75</vt:lpstr>
      <vt:lpstr>5.10  对象参数实例</vt:lpstr>
      <vt:lpstr>幻灯片 77</vt:lpstr>
      <vt:lpstr>幻灯片 78</vt:lpstr>
      <vt:lpstr>幻灯片 79</vt:lpstr>
      <vt:lpstr>运行结果</vt:lpstr>
      <vt:lpstr>5.11  聚集类</vt:lpstr>
      <vt:lpstr>5.11  聚集类</vt:lpstr>
      <vt:lpstr>Bank类的设计</vt:lpstr>
      <vt:lpstr>5.11  聚集类</vt:lpstr>
      <vt:lpstr>1. Bank (int)</vt:lpstr>
      <vt:lpstr>1. Bank (int)</vt:lpstr>
      <vt:lpstr>2. int search (name:String) </vt:lpstr>
      <vt:lpstr>2. int search (name:String) </vt:lpstr>
      <vt:lpstr>3. int  getTotal()</vt:lpstr>
      <vt:lpstr>幻灯片 90</vt:lpstr>
      <vt:lpstr>幻灯片 91</vt:lpstr>
      <vt:lpstr>5. BankAccount  getItem(String)</vt:lpstr>
      <vt:lpstr>幻灯片 93</vt:lpstr>
      <vt:lpstr>7. boolean  withdrawMoney(String, double)</vt:lpstr>
      <vt:lpstr>幻灯片 95</vt:lpstr>
      <vt:lpstr>5.12  内部类</vt:lpstr>
      <vt:lpstr>类中定义的内部类</vt:lpstr>
      <vt:lpstr>幻灯片 98</vt:lpstr>
      <vt:lpstr>内部类被外部引用</vt:lpstr>
      <vt:lpstr>幻灯片 100</vt:lpstr>
      <vt:lpstr>方法中定义的内部类</vt:lpstr>
      <vt:lpstr>幻灯片 102</vt:lpstr>
      <vt:lpstr>构造方法和成员方法的区别</vt:lpstr>
    </vt:vector>
  </TitlesOfParts>
  <Company>watanabe.lab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nishiyudesu</dc:creator>
  <cp:lastModifiedBy>DELL</cp:lastModifiedBy>
  <cp:revision>2509</cp:revision>
  <cp:lastPrinted>2015-02-18T10:27:16Z</cp:lastPrinted>
  <dcterms:created xsi:type="dcterms:W3CDTF">2007-09-28T06:10:29Z</dcterms:created>
  <dcterms:modified xsi:type="dcterms:W3CDTF">2020-04-15T04:50:50Z</dcterms:modified>
</cp:coreProperties>
</file>